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DC_AD36510B.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48"/>
  </p:notesMasterIdLst>
  <p:handoutMasterIdLst>
    <p:handoutMasterId r:id="rId149"/>
  </p:handoutMasterIdLst>
  <p:sldIdLst>
    <p:sldId id="529" r:id="rId6"/>
    <p:sldId id="261" r:id="rId7"/>
    <p:sldId id="423" r:id="rId8"/>
    <p:sldId id="1166" r:id="rId9"/>
    <p:sldId id="1159" r:id="rId10"/>
    <p:sldId id="730" r:id="rId11"/>
    <p:sldId id="482" r:id="rId12"/>
    <p:sldId id="607" r:id="rId13"/>
    <p:sldId id="850" r:id="rId14"/>
    <p:sldId id="550" r:id="rId15"/>
    <p:sldId id="1094" r:id="rId16"/>
    <p:sldId id="1095" r:id="rId17"/>
    <p:sldId id="472" r:id="rId18"/>
    <p:sldId id="1069" r:id="rId19"/>
    <p:sldId id="522" r:id="rId20"/>
    <p:sldId id="523" r:id="rId21"/>
    <p:sldId id="524" r:id="rId22"/>
    <p:sldId id="473" r:id="rId23"/>
    <p:sldId id="732" r:id="rId24"/>
    <p:sldId id="525" r:id="rId25"/>
    <p:sldId id="1098" r:id="rId26"/>
    <p:sldId id="1071" r:id="rId27"/>
    <p:sldId id="1099" r:id="rId28"/>
    <p:sldId id="1100" r:id="rId29"/>
    <p:sldId id="543" r:id="rId30"/>
    <p:sldId id="323" r:id="rId31"/>
    <p:sldId id="735" r:id="rId32"/>
    <p:sldId id="584" r:id="rId33"/>
    <p:sldId id="866" r:id="rId34"/>
    <p:sldId id="586" r:id="rId35"/>
    <p:sldId id="587" r:id="rId36"/>
    <p:sldId id="590" r:id="rId37"/>
    <p:sldId id="867" r:id="rId38"/>
    <p:sldId id="721" r:id="rId39"/>
    <p:sldId id="731" r:id="rId40"/>
    <p:sldId id="837" r:id="rId41"/>
    <p:sldId id="849" r:id="rId42"/>
    <p:sldId id="480" r:id="rId43"/>
    <p:sldId id="734" r:id="rId44"/>
    <p:sldId id="1144" r:id="rId45"/>
    <p:sldId id="531" r:id="rId46"/>
    <p:sldId id="567" r:id="rId47"/>
    <p:sldId id="1155" r:id="rId48"/>
    <p:sldId id="565" r:id="rId49"/>
    <p:sldId id="552" r:id="rId50"/>
    <p:sldId id="553" r:id="rId51"/>
    <p:sldId id="1145" r:id="rId52"/>
    <p:sldId id="1146" r:id="rId53"/>
    <p:sldId id="758" r:id="rId54"/>
    <p:sldId id="759" r:id="rId55"/>
    <p:sldId id="778" r:id="rId56"/>
    <p:sldId id="490" r:id="rId57"/>
    <p:sldId id="568" r:id="rId58"/>
    <p:sldId id="554" r:id="rId59"/>
    <p:sldId id="569" r:id="rId60"/>
    <p:sldId id="1072" r:id="rId61"/>
    <p:sldId id="737" r:id="rId62"/>
    <p:sldId id="768" r:id="rId63"/>
    <p:sldId id="570" r:id="rId64"/>
    <p:sldId id="1101" r:id="rId65"/>
    <p:sldId id="1102" r:id="rId66"/>
    <p:sldId id="1150" r:id="rId67"/>
    <p:sldId id="818" r:id="rId68"/>
    <p:sldId id="1103" r:id="rId69"/>
    <p:sldId id="1104" r:id="rId70"/>
    <p:sldId id="1105" r:id="rId71"/>
    <p:sldId id="1108" r:id="rId72"/>
    <p:sldId id="594" r:id="rId73"/>
    <p:sldId id="1147" r:id="rId74"/>
    <p:sldId id="488" r:id="rId75"/>
    <p:sldId id="545" r:id="rId76"/>
    <p:sldId id="546" r:id="rId77"/>
    <p:sldId id="489" r:id="rId78"/>
    <p:sldId id="269" r:id="rId79"/>
    <p:sldId id="1084" r:id="rId80"/>
    <p:sldId id="1148" r:id="rId81"/>
    <p:sldId id="1149" r:id="rId82"/>
    <p:sldId id="869" r:id="rId83"/>
    <p:sldId id="870" r:id="rId84"/>
    <p:sldId id="1091" r:id="rId85"/>
    <p:sldId id="871" r:id="rId86"/>
    <p:sldId id="860" r:id="rId87"/>
    <p:sldId id="1083" r:id="rId88"/>
    <p:sldId id="1085" r:id="rId89"/>
    <p:sldId id="1162" r:id="rId90"/>
    <p:sldId id="1086" r:id="rId91"/>
    <p:sldId id="599" r:id="rId92"/>
    <p:sldId id="1163" r:id="rId93"/>
    <p:sldId id="600" r:id="rId94"/>
    <p:sldId id="1164" r:id="rId95"/>
    <p:sldId id="865" r:id="rId96"/>
    <p:sldId id="1165" r:id="rId97"/>
    <p:sldId id="1087" r:id="rId98"/>
    <p:sldId id="877" r:id="rId99"/>
    <p:sldId id="1153" r:id="rId100"/>
    <p:sldId id="602" r:id="rId101"/>
    <p:sldId id="603" r:id="rId102"/>
    <p:sldId id="556" r:id="rId103"/>
    <p:sldId id="557" r:id="rId104"/>
    <p:sldId id="604" r:id="rId105"/>
    <p:sldId id="605" r:id="rId106"/>
    <p:sldId id="634" r:id="rId107"/>
    <p:sldId id="863" r:id="rId108"/>
    <p:sldId id="783" r:id="rId109"/>
    <p:sldId id="791" r:id="rId110"/>
    <p:sldId id="797" r:id="rId111"/>
    <p:sldId id="592" r:id="rId112"/>
    <p:sldId id="502" r:id="rId113"/>
    <p:sldId id="439" r:id="rId114"/>
    <p:sldId id="468" r:id="rId115"/>
    <p:sldId id="441" r:id="rId116"/>
    <p:sldId id="608" r:id="rId117"/>
    <p:sldId id="547" r:id="rId118"/>
    <p:sldId id="559" r:id="rId119"/>
    <p:sldId id="1128" r:id="rId120"/>
    <p:sldId id="1130" r:id="rId121"/>
    <p:sldId id="1131" r:id="rId122"/>
    <p:sldId id="1142" r:id="rId123"/>
    <p:sldId id="1143" r:id="rId124"/>
    <p:sldId id="611" r:id="rId125"/>
    <p:sldId id="1081" r:id="rId126"/>
    <p:sldId id="1157" r:id="rId127"/>
    <p:sldId id="1158" r:id="rId128"/>
    <p:sldId id="1096" r:id="rId129"/>
    <p:sldId id="1082" r:id="rId130"/>
    <p:sldId id="452" r:id="rId131"/>
    <p:sldId id="1079" r:id="rId132"/>
    <p:sldId id="1080" r:id="rId133"/>
    <p:sldId id="1156" r:id="rId134"/>
    <p:sldId id="1161" r:id="rId135"/>
    <p:sldId id="858" r:id="rId136"/>
    <p:sldId id="1127" r:id="rId137"/>
    <p:sldId id="1089" r:id="rId138"/>
    <p:sldId id="1090" r:id="rId139"/>
    <p:sldId id="479" r:id="rId140"/>
    <p:sldId id="431" r:id="rId141"/>
    <p:sldId id="430" r:id="rId142"/>
    <p:sldId id="851" r:id="rId143"/>
    <p:sldId id="1160" r:id="rId144"/>
    <p:sldId id="1068" r:id="rId145"/>
    <p:sldId id="318" r:id="rId146"/>
    <p:sldId id="561" r:id="rId147"/>
  </p:sldIdLst>
  <p:sldSz cx="9144000" cy="5143500" type="screen16x9"/>
  <p:notesSz cx="7010400" cy="9296400"/>
  <p:defaultTextStyle>
    <a:defPPr>
      <a:defRPr lang="en-US"/>
    </a:defPPr>
    <a:lvl1pPr marL="0" algn="l" defTabSz="879176" rtl="0" eaLnBrk="1" latinLnBrk="0" hangingPunct="1">
      <a:defRPr sz="1700" kern="1200">
        <a:solidFill>
          <a:schemeClr val="tx1"/>
        </a:solidFill>
        <a:latin typeface="+mn-lt"/>
        <a:ea typeface="+mn-ea"/>
        <a:cs typeface="+mn-cs"/>
      </a:defRPr>
    </a:lvl1pPr>
    <a:lvl2pPr marL="439588" algn="l" defTabSz="879176" rtl="0" eaLnBrk="1" latinLnBrk="0" hangingPunct="1">
      <a:defRPr sz="1700" kern="1200">
        <a:solidFill>
          <a:schemeClr val="tx1"/>
        </a:solidFill>
        <a:latin typeface="+mn-lt"/>
        <a:ea typeface="+mn-ea"/>
        <a:cs typeface="+mn-cs"/>
      </a:defRPr>
    </a:lvl2pPr>
    <a:lvl3pPr marL="879176" algn="l" defTabSz="879176" rtl="0" eaLnBrk="1" latinLnBrk="0" hangingPunct="1">
      <a:defRPr sz="1700" kern="1200">
        <a:solidFill>
          <a:schemeClr val="tx1"/>
        </a:solidFill>
        <a:latin typeface="+mn-lt"/>
        <a:ea typeface="+mn-ea"/>
        <a:cs typeface="+mn-cs"/>
      </a:defRPr>
    </a:lvl3pPr>
    <a:lvl4pPr marL="1318764" algn="l" defTabSz="879176" rtl="0" eaLnBrk="1" latinLnBrk="0" hangingPunct="1">
      <a:defRPr sz="1700" kern="1200">
        <a:solidFill>
          <a:schemeClr val="tx1"/>
        </a:solidFill>
        <a:latin typeface="+mn-lt"/>
        <a:ea typeface="+mn-ea"/>
        <a:cs typeface="+mn-cs"/>
      </a:defRPr>
    </a:lvl4pPr>
    <a:lvl5pPr marL="1758351" algn="l" defTabSz="879176" rtl="0" eaLnBrk="1" latinLnBrk="0" hangingPunct="1">
      <a:defRPr sz="1700" kern="1200">
        <a:solidFill>
          <a:schemeClr val="tx1"/>
        </a:solidFill>
        <a:latin typeface="+mn-lt"/>
        <a:ea typeface="+mn-ea"/>
        <a:cs typeface="+mn-cs"/>
      </a:defRPr>
    </a:lvl5pPr>
    <a:lvl6pPr marL="2197939" algn="l" defTabSz="879176" rtl="0" eaLnBrk="1" latinLnBrk="0" hangingPunct="1">
      <a:defRPr sz="1700" kern="1200">
        <a:solidFill>
          <a:schemeClr val="tx1"/>
        </a:solidFill>
        <a:latin typeface="+mn-lt"/>
        <a:ea typeface="+mn-ea"/>
        <a:cs typeface="+mn-cs"/>
      </a:defRPr>
    </a:lvl6pPr>
    <a:lvl7pPr marL="2637527" algn="l" defTabSz="879176" rtl="0" eaLnBrk="1" latinLnBrk="0" hangingPunct="1">
      <a:defRPr sz="1700" kern="1200">
        <a:solidFill>
          <a:schemeClr val="tx1"/>
        </a:solidFill>
        <a:latin typeface="+mn-lt"/>
        <a:ea typeface="+mn-ea"/>
        <a:cs typeface="+mn-cs"/>
      </a:defRPr>
    </a:lvl7pPr>
    <a:lvl8pPr marL="3077115" algn="l" defTabSz="879176" rtl="0" eaLnBrk="1" latinLnBrk="0" hangingPunct="1">
      <a:defRPr sz="1700" kern="1200">
        <a:solidFill>
          <a:schemeClr val="tx1"/>
        </a:solidFill>
        <a:latin typeface="+mn-lt"/>
        <a:ea typeface="+mn-ea"/>
        <a:cs typeface="+mn-cs"/>
      </a:defRPr>
    </a:lvl8pPr>
    <a:lvl9pPr marL="3516703" algn="l" defTabSz="87917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BE5213-E9FC-78B7-E453-02090680617A}" name="Decesare, Anne (TAX)" initials="DA(" userId="S::Anne.DeCesare@tax.ny.gov::aa646f00-5950-48a6-99ec-3f380963309f" providerId="AD"/>
  <p188:author id="{889B9CA7-8188-4DFD-57EE-66FD4A175E31}" name="Smith, Robert W (TAX)" initials="SRW(" userId="S::Robert.Smith@tax.ny.gov::b5fb407f-ee73-41ff-bc76-9abbfe08d36e" providerId="AD"/>
  <p188:author id="{59328AAF-CE53-1B05-8DAC-6D2E7347E0BE}" name="Carlson, Sara B (TAX)" initials="CSB(" userId="S::Sara.Carlson@tax.ny.gov::ecc76fbd-2567-4a4f-a59c-9292e14ca529" providerId="AD"/>
  <p188:author id="{30CA85C4-5201-1133-0758-194231BF2C7D}" name="Conn, Gary D (TAX)" initials="CGD(" userId="S::Gary.Conn@tax.ny.gov::aa295bca-edf9-46c1-91c9-3fb26d64b0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81"/>
    <a:srgbClr val="FFD100"/>
    <a:srgbClr val="003B40"/>
    <a:srgbClr val="CCFFFF"/>
    <a:srgbClr val="99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796" autoAdjust="0"/>
    <p:restoredTop sz="74749" autoAdjust="0"/>
  </p:normalViewPr>
  <p:slideViewPr>
    <p:cSldViewPr>
      <p:cViewPr varScale="1">
        <p:scale>
          <a:sx n="80" d="100"/>
          <a:sy n="80" d="100"/>
        </p:scale>
        <p:origin x="845" y="67"/>
      </p:cViewPr>
      <p:guideLst>
        <p:guide orient="horz" pos="1620"/>
        <p:guide pos="2880"/>
      </p:guideLst>
    </p:cSldViewPr>
  </p:slideViewPr>
  <p:notesTextViewPr>
    <p:cViewPr>
      <p:scale>
        <a:sx n="125" d="100"/>
        <a:sy n="125" d="100"/>
      </p:scale>
      <p:origin x="0" y="0"/>
    </p:cViewPr>
  </p:notesTextViewPr>
  <p:sorterViewPr>
    <p:cViewPr>
      <p:scale>
        <a:sx n="100" d="100"/>
        <a:sy n="100" d="100"/>
      </p:scale>
      <p:origin x="0" y="-13446"/>
    </p:cViewPr>
  </p:sorterViewPr>
  <p:notesViewPr>
    <p:cSldViewPr>
      <p:cViewPr varScale="1">
        <p:scale>
          <a:sx n="55" d="100"/>
          <a:sy n="55" d="100"/>
        </p:scale>
        <p:origin x="-2856" y="-90"/>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microsoft.com/office/2018/10/relationships/authors" Targe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s>
</file>

<file path=ppt/comments/modernComment_2DC_AD36510B.xml><?xml version="1.0" encoding="utf-8"?>
<p188:cmLst xmlns:a="http://schemas.openxmlformats.org/drawingml/2006/main" xmlns:r="http://schemas.openxmlformats.org/officeDocument/2006/relationships" xmlns:p188="http://schemas.microsoft.com/office/powerpoint/2018/8/main">
  <p188:cm id="{E4FD5CC0-7202-483D-91FE-4448D6AB82E0}" authorId="{59328AAF-CE53-1B05-8DAC-6D2E7347E0BE}" created="2024-12-02T14:12:03.085">
    <pc:sldMkLst xmlns:pc="http://schemas.microsoft.com/office/powerpoint/2013/main/command">
      <pc:docMk/>
      <pc:sldMk cId="2906018059" sldId="732"/>
    </pc:sldMkLst>
    <p188:txBody>
      <a:bodyPr/>
      <a:lstStyle/>
      <a:p>
        <a:r>
          <a:rPr lang="en-US"/>
          <a:t>IT-229?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5C14AC-A541-4BF4-871E-3E5A11EDDC5B}"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F5F0BA3E-3A4B-4C67-8E53-2E7290C0768D}">
      <dgm:prSet phldrT="[Text]"/>
      <dgm:spPr/>
      <dgm:t>
        <a:bodyPr/>
        <a:lstStyle/>
        <a:p>
          <a:r>
            <a:rPr lang="en-US" dirty="0"/>
            <a:t>Federal Adjusted Gross Income</a:t>
          </a:r>
        </a:p>
        <a:p>
          <a:r>
            <a:rPr lang="en-US" dirty="0"/>
            <a:t>(FAGI)</a:t>
          </a:r>
        </a:p>
      </dgm:t>
    </dgm:pt>
    <dgm:pt modelId="{8FEDFB78-6551-4593-AEB9-E319BBB554FA}" type="parTrans" cxnId="{64201037-E2FA-45A7-BCAB-2CA85E082373}">
      <dgm:prSet/>
      <dgm:spPr/>
      <dgm:t>
        <a:bodyPr/>
        <a:lstStyle/>
        <a:p>
          <a:endParaRPr lang="en-US"/>
        </a:p>
      </dgm:t>
    </dgm:pt>
    <dgm:pt modelId="{24DB385B-5B9C-4685-9B33-2EB22498947A}" type="sibTrans" cxnId="{64201037-E2FA-45A7-BCAB-2CA85E082373}">
      <dgm:prSet/>
      <dgm:spPr/>
      <dgm:t>
        <a:bodyPr/>
        <a:lstStyle/>
        <a:p>
          <a:endParaRPr lang="en-US" dirty="0"/>
        </a:p>
      </dgm:t>
    </dgm:pt>
    <dgm:pt modelId="{055D963A-0D29-4710-895D-F53A18333C25}">
      <dgm:prSet phldrT="[Text]"/>
      <dgm:spPr/>
      <dgm:t>
        <a:bodyPr/>
        <a:lstStyle/>
        <a:p>
          <a:r>
            <a:rPr lang="en-US" dirty="0"/>
            <a:t>Adjustments to income</a:t>
          </a:r>
        </a:p>
      </dgm:t>
    </dgm:pt>
    <dgm:pt modelId="{64CE8054-07A0-4C50-97B8-5829E38B2B51}" type="parTrans" cxnId="{2586C6D7-3BAE-49BF-8CE3-84F6D38292AB}">
      <dgm:prSet/>
      <dgm:spPr/>
      <dgm:t>
        <a:bodyPr/>
        <a:lstStyle/>
        <a:p>
          <a:endParaRPr lang="en-US"/>
        </a:p>
      </dgm:t>
    </dgm:pt>
    <dgm:pt modelId="{DAECA2D0-CCAA-4108-A751-0AEA9C21550E}" type="sibTrans" cxnId="{2586C6D7-3BAE-49BF-8CE3-84F6D38292AB}">
      <dgm:prSet/>
      <dgm:spPr/>
      <dgm:t>
        <a:bodyPr/>
        <a:lstStyle/>
        <a:p>
          <a:endParaRPr lang="en-US" dirty="0"/>
        </a:p>
      </dgm:t>
    </dgm:pt>
    <dgm:pt modelId="{CE0AD493-2E70-4886-853F-352899717B9D}">
      <dgm:prSet phldrT="[Text]"/>
      <dgm:spPr/>
      <dgm:t>
        <a:bodyPr/>
        <a:lstStyle/>
        <a:p>
          <a:r>
            <a:rPr lang="en-US" dirty="0"/>
            <a:t>Federal Adjusted Gross Income</a:t>
          </a:r>
        </a:p>
      </dgm:t>
    </dgm:pt>
    <dgm:pt modelId="{C972DEB1-369F-4B61-9D54-3EEAF1F9D4CA}" type="parTrans" cxnId="{F311590A-48AD-4973-AB8E-7FF6B5947E49}">
      <dgm:prSet/>
      <dgm:spPr/>
      <dgm:t>
        <a:bodyPr/>
        <a:lstStyle/>
        <a:p>
          <a:endParaRPr lang="en-US"/>
        </a:p>
      </dgm:t>
    </dgm:pt>
    <dgm:pt modelId="{EC8BA8BA-1D51-4854-9B7A-61786346A645}" type="sibTrans" cxnId="{F311590A-48AD-4973-AB8E-7FF6B5947E49}">
      <dgm:prSet/>
      <dgm:spPr/>
      <dgm:t>
        <a:bodyPr/>
        <a:lstStyle/>
        <a:p>
          <a:endParaRPr lang="en-US" dirty="0"/>
        </a:p>
      </dgm:t>
    </dgm:pt>
    <dgm:pt modelId="{EF802893-0E97-4460-B161-A6124CE16CB4}">
      <dgm:prSet phldrT="[Text]"/>
      <dgm:spPr/>
      <dgm:t>
        <a:bodyPr/>
        <a:lstStyle/>
        <a:p>
          <a:r>
            <a:rPr lang="en-US" dirty="0"/>
            <a:t>New York additions and subtractions</a:t>
          </a:r>
        </a:p>
      </dgm:t>
    </dgm:pt>
    <dgm:pt modelId="{6D5DD5C3-EFC5-487E-A501-E5DF1CDA51BA}" type="parTrans" cxnId="{E5C1672D-6AE6-4A9A-8C8E-5B5C9D500C1E}">
      <dgm:prSet/>
      <dgm:spPr/>
      <dgm:t>
        <a:bodyPr/>
        <a:lstStyle/>
        <a:p>
          <a:endParaRPr lang="en-US"/>
        </a:p>
      </dgm:t>
    </dgm:pt>
    <dgm:pt modelId="{F1C6024C-EDD0-4BDC-93B0-7D9514E4A4A1}" type="sibTrans" cxnId="{E5C1672D-6AE6-4A9A-8C8E-5B5C9D500C1E}">
      <dgm:prSet/>
      <dgm:spPr/>
      <dgm:t>
        <a:bodyPr/>
        <a:lstStyle/>
        <a:p>
          <a:endParaRPr lang="en-US" dirty="0"/>
        </a:p>
      </dgm:t>
    </dgm:pt>
    <dgm:pt modelId="{89FBACA8-5875-48BF-9F00-76D72E69D376}">
      <dgm:prSet phldrT="[Text]"/>
      <dgm:spPr/>
      <dgm:t>
        <a:bodyPr/>
        <a:lstStyle/>
        <a:p>
          <a:r>
            <a:rPr lang="en-US" dirty="0"/>
            <a:t>New York Adjusted Gross Income (NYAGI)</a:t>
          </a:r>
        </a:p>
      </dgm:t>
    </dgm:pt>
    <dgm:pt modelId="{64DD3548-717A-442D-9CDA-75B520570A03}" type="parTrans" cxnId="{30DF790C-40BD-4EDB-9A33-1D2AFD29CDD1}">
      <dgm:prSet/>
      <dgm:spPr/>
      <dgm:t>
        <a:bodyPr/>
        <a:lstStyle/>
        <a:p>
          <a:endParaRPr lang="en-US"/>
        </a:p>
      </dgm:t>
    </dgm:pt>
    <dgm:pt modelId="{8386BE23-46CB-43A3-9122-574D3478F6F3}" type="sibTrans" cxnId="{30DF790C-40BD-4EDB-9A33-1D2AFD29CDD1}">
      <dgm:prSet/>
      <dgm:spPr/>
      <dgm:t>
        <a:bodyPr/>
        <a:lstStyle/>
        <a:p>
          <a:endParaRPr lang="en-US" dirty="0"/>
        </a:p>
      </dgm:t>
    </dgm:pt>
    <dgm:pt modelId="{D298D2B8-B994-46E5-80EF-E5270B78F2C7}">
      <dgm:prSet/>
      <dgm:spPr/>
      <dgm:t>
        <a:bodyPr/>
        <a:lstStyle/>
        <a:p>
          <a:r>
            <a:rPr lang="en-US" dirty="0"/>
            <a:t>Standard or New York Itemized Deductions</a:t>
          </a:r>
        </a:p>
      </dgm:t>
    </dgm:pt>
    <dgm:pt modelId="{2AF84892-9B71-4564-9B4E-BC8610686AD8}" type="parTrans" cxnId="{515D47AC-64C9-48A3-8273-4A03DE978F65}">
      <dgm:prSet/>
      <dgm:spPr/>
      <dgm:t>
        <a:bodyPr/>
        <a:lstStyle/>
        <a:p>
          <a:endParaRPr lang="en-US"/>
        </a:p>
      </dgm:t>
    </dgm:pt>
    <dgm:pt modelId="{F9518B5F-341F-4D2B-82D9-DC9965ED1069}" type="sibTrans" cxnId="{515D47AC-64C9-48A3-8273-4A03DE978F65}">
      <dgm:prSet/>
      <dgm:spPr/>
      <dgm:t>
        <a:bodyPr/>
        <a:lstStyle/>
        <a:p>
          <a:endParaRPr lang="en-US" dirty="0"/>
        </a:p>
      </dgm:t>
    </dgm:pt>
    <dgm:pt modelId="{C87E73F7-3D10-4DBE-B8E7-7F1F0CC22EE1}">
      <dgm:prSet/>
      <dgm:spPr/>
      <dgm:t>
        <a:bodyPr/>
        <a:lstStyle/>
        <a:p>
          <a:r>
            <a:rPr lang="en-US" dirty="0"/>
            <a:t>NY Taxable Income</a:t>
          </a:r>
        </a:p>
      </dgm:t>
    </dgm:pt>
    <dgm:pt modelId="{3F970122-4372-4621-85DC-9D15FC2EB2BE}" type="parTrans" cxnId="{97A78E53-1F5B-4BE6-B012-EE53342AD0DC}">
      <dgm:prSet/>
      <dgm:spPr/>
      <dgm:t>
        <a:bodyPr/>
        <a:lstStyle/>
        <a:p>
          <a:endParaRPr lang="en-US"/>
        </a:p>
      </dgm:t>
    </dgm:pt>
    <dgm:pt modelId="{B06909A3-0F88-4FEB-822F-D7ED94AFB71D}" type="sibTrans" cxnId="{97A78E53-1F5B-4BE6-B012-EE53342AD0DC}">
      <dgm:prSet/>
      <dgm:spPr/>
      <dgm:t>
        <a:bodyPr/>
        <a:lstStyle/>
        <a:p>
          <a:endParaRPr lang="en-US" dirty="0"/>
        </a:p>
      </dgm:t>
    </dgm:pt>
    <dgm:pt modelId="{7823F799-A8A7-432D-9645-C0DF64E8CABB}">
      <dgm:prSet/>
      <dgm:spPr/>
      <dgm:t>
        <a:bodyPr/>
        <a:lstStyle/>
        <a:p>
          <a:r>
            <a:rPr lang="en-US" dirty="0"/>
            <a:t>Credits</a:t>
          </a:r>
        </a:p>
      </dgm:t>
    </dgm:pt>
    <dgm:pt modelId="{B51FB21B-600E-4780-921E-AD6B2813EE9B}" type="parTrans" cxnId="{FAC9F829-9072-470B-AC0B-2A469EE917AE}">
      <dgm:prSet/>
      <dgm:spPr/>
      <dgm:t>
        <a:bodyPr/>
        <a:lstStyle/>
        <a:p>
          <a:endParaRPr lang="en-US"/>
        </a:p>
      </dgm:t>
    </dgm:pt>
    <dgm:pt modelId="{15161389-F6B6-4930-8946-8F48DD94C027}" type="sibTrans" cxnId="{FAC9F829-9072-470B-AC0B-2A469EE917AE}">
      <dgm:prSet/>
      <dgm:spPr/>
      <dgm:t>
        <a:bodyPr/>
        <a:lstStyle/>
        <a:p>
          <a:endParaRPr lang="en-US"/>
        </a:p>
      </dgm:t>
    </dgm:pt>
    <dgm:pt modelId="{B20A38A2-4FFD-4440-8126-9FDA63264356}" type="pres">
      <dgm:prSet presAssocID="{B35C14AC-A541-4BF4-871E-3E5A11EDDC5B}" presName="Name0" presStyleCnt="0">
        <dgm:presLayoutVars>
          <dgm:dir/>
          <dgm:resizeHandles val="exact"/>
        </dgm:presLayoutVars>
      </dgm:prSet>
      <dgm:spPr/>
    </dgm:pt>
    <dgm:pt modelId="{C763D367-3582-43DF-B26C-15772B2F837C}" type="pres">
      <dgm:prSet presAssocID="{F5F0BA3E-3A4B-4C67-8E53-2E7290C0768D}" presName="node" presStyleLbl="node1" presStyleIdx="0" presStyleCnt="8">
        <dgm:presLayoutVars>
          <dgm:bulletEnabled val="1"/>
        </dgm:presLayoutVars>
      </dgm:prSet>
      <dgm:spPr/>
    </dgm:pt>
    <dgm:pt modelId="{40858CD0-879D-47E8-842B-6B54F33B44DB}" type="pres">
      <dgm:prSet presAssocID="{24DB385B-5B9C-4685-9B33-2EB22498947A}" presName="sibTrans" presStyleLbl="sibTrans1D1" presStyleIdx="0" presStyleCnt="7"/>
      <dgm:spPr/>
    </dgm:pt>
    <dgm:pt modelId="{DA3FEABF-AA97-4973-B86B-2378E9877ECC}" type="pres">
      <dgm:prSet presAssocID="{24DB385B-5B9C-4685-9B33-2EB22498947A}" presName="connectorText" presStyleLbl="sibTrans1D1" presStyleIdx="0" presStyleCnt="7"/>
      <dgm:spPr/>
    </dgm:pt>
    <dgm:pt modelId="{2CBDDED9-FF5E-4BF0-B4DB-6418FBA77DCE}" type="pres">
      <dgm:prSet presAssocID="{055D963A-0D29-4710-895D-F53A18333C25}" presName="node" presStyleLbl="node1" presStyleIdx="1" presStyleCnt="8">
        <dgm:presLayoutVars>
          <dgm:bulletEnabled val="1"/>
        </dgm:presLayoutVars>
      </dgm:prSet>
      <dgm:spPr/>
    </dgm:pt>
    <dgm:pt modelId="{279B31E7-8F1F-493D-A441-03D24BC6F731}" type="pres">
      <dgm:prSet presAssocID="{DAECA2D0-CCAA-4108-A751-0AEA9C21550E}" presName="sibTrans" presStyleLbl="sibTrans1D1" presStyleIdx="1" presStyleCnt="7"/>
      <dgm:spPr/>
    </dgm:pt>
    <dgm:pt modelId="{ED82E267-6AD9-4705-883E-B04C5844F694}" type="pres">
      <dgm:prSet presAssocID="{DAECA2D0-CCAA-4108-A751-0AEA9C21550E}" presName="connectorText" presStyleLbl="sibTrans1D1" presStyleIdx="1" presStyleCnt="7"/>
      <dgm:spPr/>
    </dgm:pt>
    <dgm:pt modelId="{D7E522D6-DAEF-4D75-83E0-FFC09CF693A2}" type="pres">
      <dgm:prSet presAssocID="{CE0AD493-2E70-4886-853F-352899717B9D}" presName="node" presStyleLbl="node1" presStyleIdx="2" presStyleCnt="8">
        <dgm:presLayoutVars>
          <dgm:bulletEnabled val="1"/>
        </dgm:presLayoutVars>
      </dgm:prSet>
      <dgm:spPr/>
    </dgm:pt>
    <dgm:pt modelId="{E5EDD89C-1FC2-44B2-BBDF-35EE96487579}" type="pres">
      <dgm:prSet presAssocID="{EC8BA8BA-1D51-4854-9B7A-61786346A645}" presName="sibTrans" presStyleLbl="sibTrans1D1" presStyleIdx="2" presStyleCnt="7"/>
      <dgm:spPr/>
    </dgm:pt>
    <dgm:pt modelId="{0396789E-0B77-420C-A074-EAC8F6D21455}" type="pres">
      <dgm:prSet presAssocID="{EC8BA8BA-1D51-4854-9B7A-61786346A645}" presName="connectorText" presStyleLbl="sibTrans1D1" presStyleIdx="2" presStyleCnt="7"/>
      <dgm:spPr/>
    </dgm:pt>
    <dgm:pt modelId="{CA1189BB-7413-463C-B8E4-6A887181CC21}" type="pres">
      <dgm:prSet presAssocID="{EF802893-0E97-4460-B161-A6124CE16CB4}" presName="node" presStyleLbl="node1" presStyleIdx="3" presStyleCnt="8">
        <dgm:presLayoutVars>
          <dgm:bulletEnabled val="1"/>
        </dgm:presLayoutVars>
      </dgm:prSet>
      <dgm:spPr/>
    </dgm:pt>
    <dgm:pt modelId="{A26BDA32-3467-4579-9881-1C11A4EC2E63}" type="pres">
      <dgm:prSet presAssocID="{F1C6024C-EDD0-4BDC-93B0-7D9514E4A4A1}" presName="sibTrans" presStyleLbl="sibTrans1D1" presStyleIdx="3" presStyleCnt="7"/>
      <dgm:spPr/>
    </dgm:pt>
    <dgm:pt modelId="{E1F0096C-F6BA-4295-9451-5D78F7C3F901}" type="pres">
      <dgm:prSet presAssocID="{F1C6024C-EDD0-4BDC-93B0-7D9514E4A4A1}" presName="connectorText" presStyleLbl="sibTrans1D1" presStyleIdx="3" presStyleCnt="7"/>
      <dgm:spPr/>
    </dgm:pt>
    <dgm:pt modelId="{70CC250C-B0F1-4038-87E6-2460A977DCF4}" type="pres">
      <dgm:prSet presAssocID="{89FBACA8-5875-48BF-9F00-76D72E69D376}" presName="node" presStyleLbl="node1" presStyleIdx="4" presStyleCnt="8">
        <dgm:presLayoutVars>
          <dgm:bulletEnabled val="1"/>
        </dgm:presLayoutVars>
      </dgm:prSet>
      <dgm:spPr/>
    </dgm:pt>
    <dgm:pt modelId="{74AC9952-3255-4EAB-9BC0-4E7F536C3933}" type="pres">
      <dgm:prSet presAssocID="{8386BE23-46CB-43A3-9122-574D3478F6F3}" presName="sibTrans" presStyleLbl="sibTrans1D1" presStyleIdx="4" presStyleCnt="7"/>
      <dgm:spPr/>
    </dgm:pt>
    <dgm:pt modelId="{F7579B9E-B2FA-44ED-B252-C5B084401CC3}" type="pres">
      <dgm:prSet presAssocID="{8386BE23-46CB-43A3-9122-574D3478F6F3}" presName="connectorText" presStyleLbl="sibTrans1D1" presStyleIdx="4" presStyleCnt="7"/>
      <dgm:spPr/>
    </dgm:pt>
    <dgm:pt modelId="{6CFACA00-551E-4ED4-8138-FB1132211340}" type="pres">
      <dgm:prSet presAssocID="{D298D2B8-B994-46E5-80EF-E5270B78F2C7}" presName="node" presStyleLbl="node1" presStyleIdx="5" presStyleCnt="8">
        <dgm:presLayoutVars>
          <dgm:bulletEnabled val="1"/>
        </dgm:presLayoutVars>
      </dgm:prSet>
      <dgm:spPr/>
    </dgm:pt>
    <dgm:pt modelId="{7693EC2D-3223-4B59-B46C-49E475EDE43A}" type="pres">
      <dgm:prSet presAssocID="{F9518B5F-341F-4D2B-82D9-DC9965ED1069}" presName="sibTrans" presStyleLbl="sibTrans1D1" presStyleIdx="5" presStyleCnt="7"/>
      <dgm:spPr/>
    </dgm:pt>
    <dgm:pt modelId="{778C7DF6-4C88-4446-BA62-5F537964D33E}" type="pres">
      <dgm:prSet presAssocID="{F9518B5F-341F-4D2B-82D9-DC9965ED1069}" presName="connectorText" presStyleLbl="sibTrans1D1" presStyleIdx="5" presStyleCnt="7"/>
      <dgm:spPr/>
    </dgm:pt>
    <dgm:pt modelId="{44276BFB-EE01-4174-9274-69C242E101E3}" type="pres">
      <dgm:prSet presAssocID="{C87E73F7-3D10-4DBE-B8E7-7F1F0CC22EE1}" presName="node" presStyleLbl="node1" presStyleIdx="6" presStyleCnt="8">
        <dgm:presLayoutVars>
          <dgm:bulletEnabled val="1"/>
        </dgm:presLayoutVars>
      </dgm:prSet>
      <dgm:spPr/>
    </dgm:pt>
    <dgm:pt modelId="{6E1B277B-A9DA-417E-8EE8-5538E315E037}" type="pres">
      <dgm:prSet presAssocID="{B06909A3-0F88-4FEB-822F-D7ED94AFB71D}" presName="sibTrans" presStyleLbl="sibTrans1D1" presStyleIdx="6" presStyleCnt="7"/>
      <dgm:spPr/>
    </dgm:pt>
    <dgm:pt modelId="{710B0464-5CD8-4D3B-87B5-A6EED1D6865B}" type="pres">
      <dgm:prSet presAssocID="{B06909A3-0F88-4FEB-822F-D7ED94AFB71D}" presName="connectorText" presStyleLbl="sibTrans1D1" presStyleIdx="6" presStyleCnt="7"/>
      <dgm:spPr/>
    </dgm:pt>
    <dgm:pt modelId="{5109620E-3CC6-454F-BF7B-07D15020905D}" type="pres">
      <dgm:prSet presAssocID="{7823F799-A8A7-432D-9645-C0DF64E8CABB}" presName="node" presStyleLbl="node1" presStyleIdx="7" presStyleCnt="8">
        <dgm:presLayoutVars>
          <dgm:bulletEnabled val="1"/>
        </dgm:presLayoutVars>
      </dgm:prSet>
      <dgm:spPr/>
    </dgm:pt>
  </dgm:ptLst>
  <dgm:cxnLst>
    <dgm:cxn modelId="{F311590A-48AD-4973-AB8E-7FF6B5947E49}" srcId="{B35C14AC-A541-4BF4-871E-3E5A11EDDC5B}" destId="{CE0AD493-2E70-4886-853F-352899717B9D}" srcOrd="2" destOrd="0" parTransId="{C972DEB1-369F-4B61-9D54-3EEAF1F9D4CA}" sibTransId="{EC8BA8BA-1D51-4854-9B7A-61786346A645}"/>
    <dgm:cxn modelId="{30DF790C-40BD-4EDB-9A33-1D2AFD29CDD1}" srcId="{B35C14AC-A541-4BF4-871E-3E5A11EDDC5B}" destId="{89FBACA8-5875-48BF-9F00-76D72E69D376}" srcOrd="4" destOrd="0" parTransId="{64DD3548-717A-442D-9CDA-75B520570A03}" sibTransId="{8386BE23-46CB-43A3-9122-574D3478F6F3}"/>
    <dgm:cxn modelId="{40393311-1D4D-4A1F-A1A4-4D0807F47B83}" type="presOf" srcId="{C87E73F7-3D10-4DBE-B8E7-7F1F0CC22EE1}" destId="{44276BFB-EE01-4174-9274-69C242E101E3}" srcOrd="0" destOrd="0" presId="urn:microsoft.com/office/officeart/2005/8/layout/bProcess3"/>
    <dgm:cxn modelId="{0D3A1B23-E5A7-4835-82BF-108CAE9B838D}" type="presOf" srcId="{F1C6024C-EDD0-4BDC-93B0-7D9514E4A4A1}" destId="{A26BDA32-3467-4579-9881-1C11A4EC2E63}" srcOrd="0" destOrd="0" presId="urn:microsoft.com/office/officeart/2005/8/layout/bProcess3"/>
    <dgm:cxn modelId="{3C00C424-CDCC-4C8E-8FC8-B1093D3318C8}" type="presOf" srcId="{EC8BA8BA-1D51-4854-9B7A-61786346A645}" destId="{E5EDD89C-1FC2-44B2-BBDF-35EE96487579}" srcOrd="0" destOrd="0" presId="urn:microsoft.com/office/officeart/2005/8/layout/bProcess3"/>
    <dgm:cxn modelId="{FAC9F829-9072-470B-AC0B-2A469EE917AE}" srcId="{B35C14AC-A541-4BF4-871E-3E5A11EDDC5B}" destId="{7823F799-A8A7-432D-9645-C0DF64E8CABB}" srcOrd="7" destOrd="0" parTransId="{B51FB21B-600E-4780-921E-AD6B2813EE9B}" sibTransId="{15161389-F6B6-4930-8946-8F48DD94C027}"/>
    <dgm:cxn modelId="{2154D22C-1B0F-463A-A386-C7DCD94BC51D}" type="presOf" srcId="{8386BE23-46CB-43A3-9122-574D3478F6F3}" destId="{F7579B9E-B2FA-44ED-B252-C5B084401CC3}" srcOrd="1" destOrd="0" presId="urn:microsoft.com/office/officeart/2005/8/layout/bProcess3"/>
    <dgm:cxn modelId="{D97E312D-0308-4B65-ACCC-540A67F58388}" type="presOf" srcId="{D298D2B8-B994-46E5-80EF-E5270B78F2C7}" destId="{6CFACA00-551E-4ED4-8138-FB1132211340}" srcOrd="0" destOrd="0" presId="urn:microsoft.com/office/officeart/2005/8/layout/bProcess3"/>
    <dgm:cxn modelId="{E5C1672D-6AE6-4A9A-8C8E-5B5C9D500C1E}" srcId="{B35C14AC-A541-4BF4-871E-3E5A11EDDC5B}" destId="{EF802893-0E97-4460-B161-A6124CE16CB4}" srcOrd="3" destOrd="0" parTransId="{6D5DD5C3-EFC5-487E-A501-E5DF1CDA51BA}" sibTransId="{F1C6024C-EDD0-4BDC-93B0-7D9514E4A4A1}"/>
    <dgm:cxn modelId="{742E012F-3DAF-4FD2-8600-BB9CE9B19174}" type="presOf" srcId="{055D963A-0D29-4710-895D-F53A18333C25}" destId="{2CBDDED9-FF5E-4BF0-B4DB-6418FBA77DCE}" srcOrd="0" destOrd="0" presId="urn:microsoft.com/office/officeart/2005/8/layout/bProcess3"/>
    <dgm:cxn modelId="{3D104034-C9FC-47F1-84FD-003F70C70ACD}" type="presOf" srcId="{24DB385B-5B9C-4685-9B33-2EB22498947A}" destId="{40858CD0-879D-47E8-842B-6B54F33B44DB}" srcOrd="0" destOrd="0" presId="urn:microsoft.com/office/officeart/2005/8/layout/bProcess3"/>
    <dgm:cxn modelId="{64201037-E2FA-45A7-BCAB-2CA85E082373}" srcId="{B35C14AC-A541-4BF4-871E-3E5A11EDDC5B}" destId="{F5F0BA3E-3A4B-4C67-8E53-2E7290C0768D}" srcOrd="0" destOrd="0" parTransId="{8FEDFB78-6551-4593-AEB9-E319BBB554FA}" sibTransId="{24DB385B-5B9C-4685-9B33-2EB22498947A}"/>
    <dgm:cxn modelId="{083EAD5E-400A-4F47-A937-6A535F3618BC}" type="presOf" srcId="{CE0AD493-2E70-4886-853F-352899717B9D}" destId="{D7E522D6-DAEF-4D75-83E0-FFC09CF693A2}" srcOrd="0" destOrd="0" presId="urn:microsoft.com/office/officeart/2005/8/layout/bProcess3"/>
    <dgm:cxn modelId="{F2E8116D-60BF-4F47-B413-1FF20B109AAD}" type="presOf" srcId="{B35C14AC-A541-4BF4-871E-3E5A11EDDC5B}" destId="{B20A38A2-4FFD-4440-8126-9FDA63264356}" srcOrd="0" destOrd="0" presId="urn:microsoft.com/office/officeart/2005/8/layout/bProcess3"/>
    <dgm:cxn modelId="{1C18146D-A265-4A05-A134-75C3A85CC594}" type="presOf" srcId="{EF802893-0E97-4460-B161-A6124CE16CB4}" destId="{CA1189BB-7413-463C-B8E4-6A887181CC21}" srcOrd="0" destOrd="0" presId="urn:microsoft.com/office/officeart/2005/8/layout/bProcess3"/>
    <dgm:cxn modelId="{EC37B96D-10C9-4F8A-885C-2296B49D90BB}" type="presOf" srcId="{F9518B5F-341F-4D2B-82D9-DC9965ED1069}" destId="{7693EC2D-3223-4B59-B46C-49E475EDE43A}" srcOrd="0" destOrd="0" presId="urn:microsoft.com/office/officeart/2005/8/layout/bProcess3"/>
    <dgm:cxn modelId="{E57EB76F-A9EB-495C-A6D8-E7F675D9BD65}" type="presOf" srcId="{B06909A3-0F88-4FEB-822F-D7ED94AFB71D}" destId="{6E1B277B-A9DA-417E-8EE8-5538E315E037}" srcOrd="0" destOrd="0" presId="urn:microsoft.com/office/officeart/2005/8/layout/bProcess3"/>
    <dgm:cxn modelId="{97A78E53-1F5B-4BE6-B012-EE53342AD0DC}" srcId="{B35C14AC-A541-4BF4-871E-3E5A11EDDC5B}" destId="{C87E73F7-3D10-4DBE-B8E7-7F1F0CC22EE1}" srcOrd="6" destOrd="0" parTransId="{3F970122-4372-4621-85DC-9D15FC2EB2BE}" sibTransId="{B06909A3-0F88-4FEB-822F-D7ED94AFB71D}"/>
    <dgm:cxn modelId="{D5FE9553-BE5B-4988-A02A-A479D600B0FA}" type="presOf" srcId="{DAECA2D0-CCAA-4108-A751-0AEA9C21550E}" destId="{ED82E267-6AD9-4705-883E-B04C5844F694}" srcOrd="1" destOrd="0" presId="urn:microsoft.com/office/officeart/2005/8/layout/bProcess3"/>
    <dgm:cxn modelId="{C67F0E7A-9EA4-4B89-93DD-DAAC9236CCA8}" type="presOf" srcId="{F1C6024C-EDD0-4BDC-93B0-7D9514E4A4A1}" destId="{E1F0096C-F6BA-4295-9451-5D78F7C3F901}" srcOrd="1" destOrd="0" presId="urn:microsoft.com/office/officeart/2005/8/layout/bProcess3"/>
    <dgm:cxn modelId="{B63DD07E-A910-4D9A-B776-646E264A8085}" type="presOf" srcId="{F9518B5F-341F-4D2B-82D9-DC9965ED1069}" destId="{778C7DF6-4C88-4446-BA62-5F537964D33E}" srcOrd="1" destOrd="0" presId="urn:microsoft.com/office/officeart/2005/8/layout/bProcess3"/>
    <dgm:cxn modelId="{020B4F7F-AF29-4C4B-9D40-53694656F4A6}" type="presOf" srcId="{EC8BA8BA-1D51-4854-9B7A-61786346A645}" destId="{0396789E-0B77-420C-A074-EAC8F6D21455}" srcOrd="1" destOrd="0" presId="urn:microsoft.com/office/officeart/2005/8/layout/bProcess3"/>
    <dgm:cxn modelId="{B3DB9487-F498-4B08-8C9F-D9DF9B4656C6}" type="presOf" srcId="{7823F799-A8A7-432D-9645-C0DF64E8CABB}" destId="{5109620E-3CC6-454F-BF7B-07D15020905D}" srcOrd="0" destOrd="0" presId="urn:microsoft.com/office/officeart/2005/8/layout/bProcess3"/>
    <dgm:cxn modelId="{1C368E8A-1881-466D-B2B3-D818F9A33A2E}" type="presOf" srcId="{B06909A3-0F88-4FEB-822F-D7ED94AFB71D}" destId="{710B0464-5CD8-4D3B-87B5-A6EED1D6865B}" srcOrd="1" destOrd="0" presId="urn:microsoft.com/office/officeart/2005/8/layout/bProcess3"/>
    <dgm:cxn modelId="{FCF3D98D-17F9-4690-8F6B-A976763F6894}" type="presOf" srcId="{89FBACA8-5875-48BF-9F00-76D72E69D376}" destId="{70CC250C-B0F1-4038-87E6-2460A977DCF4}" srcOrd="0" destOrd="0" presId="urn:microsoft.com/office/officeart/2005/8/layout/bProcess3"/>
    <dgm:cxn modelId="{515D47AC-64C9-48A3-8273-4A03DE978F65}" srcId="{B35C14AC-A541-4BF4-871E-3E5A11EDDC5B}" destId="{D298D2B8-B994-46E5-80EF-E5270B78F2C7}" srcOrd="5" destOrd="0" parTransId="{2AF84892-9B71-4564-9B4E-BC8610686AD8}" sibTransId="{F9518B5F-341F-4D2B-82D9-DC9965ED1069}"/>
    <dgm:cxn modelId="{B9C287B5-8BB1-4B8A-A2F5-7715385BD1FB}" type="presOf" srcId="{DAECA2D0-CCAA-4108-A751-0AEA9C21550E}" destId="{279B31E7-8F1F-493D-A441-03D24BC6F731}" srcOrd="0" destOrd="0" presId="urn:microsoft.com/office/officeart/2005/8/layout/bProcess3"/>
    <dgm:cxn modelId="{AD88D3B9-162B-4412-817D-F56AC915E409}" type="presOf" srcId="{8386BE23-46CB-43A3-9122-574D3478F6F3}" destId="{74AC9952-3255-4EAB-9BC0-4E7F536C3933}" srcOrd="0" destOrd="0" presId="urn:microsoft.com/office/officeart/2005/8/layout/bProcess3"/>
    <dgm:cxn modelId="{ECC706BB-DC5B-412E-BDB7-6E88ABA96CDC}" type="presOf" srcId="{24DB385B-5B9C-4685-9B33-2EB22498947A}" destId="{DA3FEABF-AA97-4973-B86B-2378E9877ECC}" srcOrd="1" destOrd="0" presId="urn:microsoft.com/office/officeart/2005/8/layout/bProcess3"/>
    <dgm:cxn modelId="{2586C6D7-3BAE-49BF-8CE3-84F6D38292AB}" srcId="{B35C14AC-A541-4BF4-871E-3E5A11EDDC5B}" destId="{055D963A-0D29-4710-895D-F53A18333C25}" srcOrd="1" destOrd="0" parTransId="{64CE8054-07A0-4C50-97B8-5829E38B2B51}" sibTransId="{DAECA2D0-CCAA-4108-A751-0AEA9C21550E}"/>
    <dgm:cxn modelId="{395885EC-1FC4-442F-BCAB-4CF5FC8E2C95}" type="presOf" srcId="{F5F0BA3E-3A4B-4C67-8E53-2E7290C0768D}" destId="{C763D367-3582-43DF-B26C-15772B2F837C}" srcOrd="0" destOrd="0" presId="urn:microsoft.com/office/officeart/2005/8/layout/bProcess3"/>
    <dgm:cxn modelId="{C6AC53F5-179A-4517-BBCB-0F10137C18E6}" type="presParOf" srcId="{B20A38A2-4FFD-4440-8126-9FDA63264356}" destId="{C763D367-3582-43DF-B26C-15772B2F837C}" srcOrd="0" destOrd="0" presId="urn:microsoft.com/office/officeart/2005/8/layout/bProcess3"/>
    <dgm:cxn modelId="{C8EDC0B3-7B13-4930-8ECF-BB5F698EE7E6}" type="presParOf" srcId="{B20A38A2-4FFD-4440-8126-9FDA63264356}" destId="{40858CD0-879D-47E8-842B-6B54F33B44DB}" srcOrd="1" destOrd="0" presId="urn:microsoft.com/office/officeart/2005/8/layout/bProcess3"/>
    <dgm:cxn modelId="{11F4876E-D856-4B0F-8E53-FDB3BD062DBD}" type="presParOf" srcId="{40858CD0-879D-47E8-842B-6B54F33B44DB}" destId="{DA3FEABF-AA97-4973-B86B-2378E9877ECC}" srcOrd="0" destOrd="0" presId="urn:microsoft.com/office/officeart/2005/8/layout/bProcess3"/>
    <dgm:cxn modelId="{33AF82F9-CA46-4BEC-944B-4B15AA58082A}" type="presParOf" srcId="{B20A38A2-4FFD-4440-8126-9FDA63264356}" destId="{2CBDDED9-FF5E-4BF0-B4DB-6418FBA77DCE}" srcOrd="2" destOrd="0" presId="urn:microsoft.com/office/officeart/2005/8/layout/bProcess3"/>
    <dgm:cxn modelId="{4FE383F4-90CD-4F01-B3BA-1C0E6C70CA51}" type="presParOf" srcId="{B20A38A2-4FFD-4440-8126-9FDA63264356}" destId="{279B31E7-8F1F-493D-A441-03D24BC6F731}" srcOrd="3" destOrd="0" presId="urn:microsoft.com/office/officeart/2005/8/layout/bProcess3"/>
    <dgm:cxn modelId="{F2950DA0-36AC-4A14-9A5B-74D5ADBB3BC7}" type="presParOf" srcId="{279B31E7-8F1F-493D-A441-03D24BC6F731}" destId="{ED82E267-6AD9-4705-883E-B04C5844F694}" srcOrd="0" destOrd="0" presId="urn:microsoft.com/office/officeart/2005/8/layout/bProcess3"/>
    <dgm:cxn modelId="{3AF17CD0-A7F0-439B-B214-0E28D523DA21}" type="presParOf" srcId="{B20A38A2-4FFD-4440-8126-9FDA63264356}" destId="{D7E522D6-DAEF-4D75-83E0-FFC09CF693A2}" srcOrd="4" destOrd="0" presId="urn:microsoft.com/office/officeart/2005/8/layout/bProcess3"/>
    <dgm:cxn modelId="{222A6188-832B-461F-BF56-081AFA8BC695}" type="presParOf" srcId="{B20A38A2-4FFD-4440-8126-9FDA63264356}" destId="{E5EDD89C-1FC2-44B2-BBDF-35EE96487579}" srcOrd="5" destOrd="0" presId="urn:microsoft.com/office/officeart/2005/8/layout/bProcess3"/>
    <dgm:cxn modelId="{016CF34D-018B-4329-BA0B-C6B3231AAA8C}" type="presParOf" srcId="{E5EDD89C-1FC2-44B2-BBDF-35EE96487579}" destId="{0396789E-0B77-420C-A074-EAC8F6D21455}" srcOrd="0" destOrd="0" presId="urn:microsoft.com/office/officeart/2005/8/layout/bProcess3"/>
    <dgm:cxn modelId="{C04D67B7-3E1D-4BCC-B080-9180CA94D3B2}" type="presParOf" srcId="{B20A38A2-4FFD-4440-8126-9FDA63264356}" destId="{CA1189BB-7413-463C-B8E4-6A887181CC21}" srcOrd="6" destOrd="0" presId="urn:microsoft.com/office/officeart/2005/8/layout/bProcess3"/>
    <dgm:cxn modelId="{9E18AEF3-4C10-4E15-A3DC-989CD5F5EE2B}" type="presParOf" srcId="{B20A38A2-4FFD-4440-8126-9FDA63264356}" destId="{A26BDA32-3467-4579-9881-1C11A4EC2E63}" srcOrd="7" destOrd="0" presId="urn:microsoft.com/office/officeart/2005/8/layout/bProcess3"/>
    <dgm:cxn modelId="{7EEB0923-B49A-4D51-A369-6835A49CF2C5}" type="presParOf" srcId="{A26BDA32-3467-4579-9881-1C11A4EC2E63}" destId="{E1F0096C-F6BA-4295-9451-5D78F7C3F901}" srcOrd="0" destOrd="0" presId="urn:microsoft.com/office/officeart/2005/8/layout/bProcess3"/>
    <dgm:cxn modelId="{E003363D-A804-469E-BB7E-FA3060440DC3}" type="presParOf" srcId="{B20A38A2-4FFD-4440-8126-9FDA63264356}" destId="{70CC250C-B0F1-4038-87E6-2460A977DCF4}" srcOrd="8" destOrd="0" presId="urn:microsoft.com/office/officeart/2005/8/layout/bProcess3"/>
    <dgm:cxn modelId="{A7EA541A-6DA4-4BF7-ADCF-72D64726365C}" type="presParOf" srcId="{B20A38A2-4FFD-4440-8126-9FDA63264356}" destId="{74AC9952-3255-4EAB-9BC0-4E7F536C3933}" srcOrd="9" destOrd="0" presId="urn:microsoft.com/office/officeart/2005/8/layout/bProcess3"/>
    <dgm:cxn modelId="{15CAE951-5941-43F8-BB83-74265664D559}" type="presParOf" srcId="{74AC9952-3255-4EAB-9BC0-4E7F536C3933}" destId="{F7579B9E-B2FA-44ED-B252-C5B084401CC3}" srcOrd="0" destOrd="0" presId="urn:microsoft.com/office/officeart/2005/8/layout/bProcess3"/>
    <dgm:cxn modelId="{CA37B93B-9CD5-4E66-B268-9178D708A190}" type="presParOf" srcId="{B20A38A2-4FFD-4440-8126-9FDA63264356}" destId="{6CFACA00-551E-4ED4-8138-FB1132211340}" srcOrd="10" destOrd="0" presId="urn:microsoft.com/office/officeart/2005/8/layout/bProcess3"/>
    <dgm:cxn modelId="{A15E737C-5AF9-4225-88C9-8533933F9546}" type="presParOf" srcId="{B20A38A2-4FFD-4440-8126-9FDA63264356}" destId="{7693EC2D-3223-4B59-B46C-49E475EDE43A}" srcOrd="11" destOrd="0" presId="urn:microsoft.com/office/officeart/2005/8/layout/bProcess3"/>
    <dgm:cxn modelId="{0F831A53-2599-4636-B87A-DC7733C4BD58}" type="presParOf" srcId="{7693EC2D-3223-4B59-B46C-49E475EDE43A}" destId="{778C7DF6-4C88-4446-BA62-5F537964D33E}" srcOrd="0" destOrd="0" presId="urn:microsoft.com/office/officeart/2005/8/layout/bProcess3"/>
    <dgm:cxn modelId="{D5C866D2-921D-43A5-8910-546ED1ACD223}" type="presParOf" srcId="{B20A38A2-4FFD-4440-8126-9FDA63264356}" destId="{44276BFB-EE01-4174-9274-69C242E101E3}" srcOrd="12" destOrd="0" presId="urn:microsoft.com/office/officeart/2005/8/layout/bProcess3"/>
    <dgm:cxn modelId="{35DDE892-A4B8-4AB2-8691-3DC91C77D3EC}" type="presParOf" srcId="{B20A38A2-4FFD-4440-8126-9FDA63264356}" destId="{6E1B277B-A9DA-417E-8EE8-5538E315E037}" srcOrd="13" destOrd="0" presId="urn:microsoft.com/office/officeart/2005/8/layout/bProcess3"/>
    <dgm:cxn modelId="{B22BDB82-C243-4F0D-9047-819FDE090371}" type="presParOf" srcId="{6E1B277B-A9DA-417E-8EE8-5538E315E037}" destId="{710B0464-5CD8-4D3B-87B5-A6EED1D6865B}" srcOrd="0" destOrd="0" presId="urn:microsoft.com/office/officeart/2005/8/layout/bProcess3"/>
    <dgm:cxn modelId="{F6A51944-D215-419C-8BE5-E3EC5E120397}" type="presParOf" srcId="{B20A38A2-4FFD-4440-8126-9FDA63264356}" destId="{5109620E-3CC6-454F-BF7B-07D15020905D}"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58CD0-879D-47E8-842B-6B54F33B44DB}">
      <dsp:nvSpPr>
        <dsp:cNvPr id="0" name=""/>
        <dsp:cNvSpPr/>
      </dsp:nvSpPr>
      <dsp:spPr>
        <a:xfrm>
          <a:off x="1753851" y="923401"/>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930177" y="967104"/>
        <a:ext cx="20171" cy="4034"/>
      </dsp:txXfrm>
    </dsp:sp>
    <dsp:sp modelId="{C763D367-3582-43DF-B26C-15772B2F837C}">
      <dsp:nvSpPr>
        <dsp:cNvPr id="0" name=""/>
        <dsp:cNvSpPr/>
      </dsp:nvSpPr>
      <dsp:spPr>
        <a:xfrm>
          <a:off x="1637"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Federal Adjusted Gross Income</a:t>
          </a:r>
        </a:p>
        <a:p>
          <a:pPr marL="0" lvl="0" indent="0" algn="ctr" defTabSz="711200">
            <a:lnSpc>
              <a:spcPct val="90000"/>
            </a:lnSpc>
            <a:spcBef>
              <a:spcPct val="0"/>
            </a:spcBef>
            <a:spcAft>
              <a:spcPct val="35000"/>
            </a:spcAft>
            <a:buNone/>
          </a:pPr>
          <a:r>
            <a:rPr lang="en-US" sz="1600" kern="1200" dirty="0"/>
            <a:t>(FAGI)</a:t>
          </a:r>
        </a:p>
      </dsp:txBody>
      <dsp:txXfrm>
        <a:off x="1637" y="442917"/>
        <a:ext cx="1754013" cy="1052408"/>
      </dsp:txXfrm>
    </dsp:sp>
    <dsp:sp modelId="{279B31E7-8F1F-493D-A441-03D24BC6F731}">
      <dsp:nvSpPr>
        <dsp:cNvPr id="0" name=""/>
        <dsp:cNvSpPr/>
      </dsp:nvSpPr>
      <dsp:spPr>
        <a:xfrm>
          <a:off x="3911288" y="923401"/>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87614" y="967104"/>
        <a:ext cx="20171" cy="4034"/>
      </dsp:txXfrm>
    </dsp:sp>
    <dsp:sp modelId="{2CBDDED9-FF5E-4BF0-B4DB-6418FBA77DCE}">
      <dsp:nvSpPr>
        <dsp:cNvPr id="0" name=""/>
        <dsp:cNvSpPr/>
      </dsp:nvSpPr>
      <dsp:spPr>
        <a:xfrm>
          <a:off x="2159074"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Adjustments to income</a:t>
          </a:r>
        </a:p>
      </dsp:txBody>
      <dsp:txXfrm>
        <a:off x="2159074" y="442917"/>
        <a:ext cx="1754013" cy="1052408"/>
      </dsp:txXfrm>
    </dsp:sp>
    <dsp:sp modelId="{E5EDD89C-1FC2-44B2-BBDF-35EE96487579}">
      <dsp:nvSpPr>
        <dsp:cNvPr id="0" name=""/>
        <dsp:cNvSpPr/>
      </dsp:nvSpPr>
      <dsp:spPr>
        <a:xfrm>
          <a:off x="6068725" y="923401"/>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245051" y="967104"/>
        <a:ext cx="20171" cy="4034"/>
      </dsp:txXfrm>
    </dsp:sp>
    <dsp:sp modelId="{D7E522D6-DAEF-4D75-83E0-FFC09CF693A2}">
      <dsp:nvSpPr>
        <dsp:cNvPr id="0" name=""/>
        <dsp:cNvSpPr/>
      </dsp:nvSpPr>
      <dsp:spPr>
        <a:xfrm>
          <a:off x="4316511"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Federal Adjusted Gross Income</a:t>
          </a:r>
        </a:p>
      </dsp:txBody>
      <dsp:txXfrm>
        <a:off x="4316511" y="442917"/>
        <a:ext cx="1754013" cy="1052408"/>
      </dsp:txXfrm>
    </dsp:sp>
    <dsp:sp modelId="{A26BDA32-3467-4579-9881-1C11A4EC2E63}">
      <dsp:nvSpPr>
        <dsp:cNvPr id="0" name=""/>
        <dsp:cNvSpPr/>
      </dsp:nvSpPr>
      <dsp:spPr>
        <a:xfrm>
          <a:off x="878644" y="1493525"/>
          <a:ext cx="6472311" cy="372823"/>
        </a:xfrm>
        <a:custGeom>
          <a:avLst/>
          <a:gdLst/>
          <a:ahLst/>
          <a:cxnLst/>
          <a:rect l="0" t="0" r="0" b="0"/>
          <a:pathLst>
            <a:path>
              <a:moveTo>
                <a:pt x="6472311" y="0"/>
              </a:moveTo>
              <a:lnTo>
                <a:pt x="6472311" y="203511"/>
              </a:lnTo>
              <a:lnTo>
                <a:pt x="0" y="203511"/>
              </a:lnTo>
              <a:lnTo>
                <a:pt x="0" y="37282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52678" y="1677920"/>
        <a:ext cx="324243" cy="4034"/>
      </dsp:txXfrm>
    </dsp:sp>
    <dsp:sp modelId="{CA1189BB-7413-463C-B8E4-6A887181CC21}">
      <dsp:nvSpPr>
        <dsp:cNvPr id="0" name=""/>
        <dsp:cNvSpPr/>
      </dsp:nvSpPr>
      <dsp:spPr>
        <a:xfrm>
          <a:off x="6473948" y="442917"/>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New York additions and subtractions</a:t>
          </a:r>
        </a:p>
      </dsp:txBody>
      <dsp:txXfrm>
        <a:off x="6473948" y="442917"/>
        <a:ext cx="1754013" cy="1052408"/>
      </dsp:txXfrm>
    </dsp:sp>
    <dsp:sp modelId="{74AC9952-3255-4EAB-9BC0-4E7F536C3933}">
      <dsp:nvSpPr>
        <dsp:cNvPr id="0" name=""/>
        <dsp:cNvSpPr/>
      </dsp:nvSpPr>
      <dsp:spPr>
        <a:xfrm>
          <a:off x="1753851" y="2379233"/>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930177" y="2422936"/>
        <a:ext cx="20171" cy="4034"/>
      </dsp:txXfrm>
    </dsp:sp>
    <dsp:sp modelId="{70CC250C-B0F1-4038-87E6-2460A977DCF4}">
      <dsp:nvSpPr>
        <dsp:cNvPr id="0" name=""/>
        <dsp:cNvSpPr/>
      </dsp:nvSpPr>
      <dsp:spPr>
        <a:xfrm>
          <a:off x="1637"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New York Adjusted Gross Income (NYAGI)</a:t>
          </a:r>
        </a:p>
      </dsp:txBody>
      <dsp:txXfrm>
        <a:off x="1637" y="1898749"/>
        <a:ext cx="1754013" cy="1052408"/>
      </dsp:txXfrm>
    </dsp:sp>
    <dsp:sp modelId="{7693EC2D-3223-4B59-B46C-49E475EDE43A}">
      <dsp:nvSpPr>
        <dsp:cNvPr id="0" name=""/>
        <dsp:cNvSpPr/>
      </dsp:nvSpPr>
      <dsp:spPr>
        <a:xfrm>
          <a:off x="3911288" y="2379233"/>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87614" y="2422936"/>
        <a:ext cx="20171" cy="4034"/>
      </dsp:txXfrm>
    </dsp:sp>
    <dsp:sp modelId="{6CFACA00-551E-4ED4-8138-FB1132211340}">
      <dsp:nvSpPr>
        <dsp:cNvPr id="0" name=""/>
        <dsp:cNvSpPr/>
      </dsp:nvSpPr>
      <dsp:spPr>
        <a:xfrm>
          <a:off x="2159074"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Standard or New York Itemized Deductions</a:t>
          </a:r>
        </a:p>
      </dsp:txBody>
      <dsp:txXfrm>
        <a:off x="2159074" y="1898749"/>
        <a:ext cx="1754013" cy="1052408"/>
      </dsp:txXfrm>
    </dsp:sp>
    <dsp:sp modelId="{6E1B277B-A9DA-417E-8EE8-5538E315E037}">
      <dsp:nvSpPr>
        <dsp:cNvPr id="0" name=""/>
        <dsp:cNvSpPr/>
      </dsp:nvSpPr>
      <dsp:spPr>
        <a:xfrm>
          <a:off x="6068725" y="2379233"/>
          <a:ext cx="372823" cy="91440"/>
        </a:xfrm>
        <a:custGeom>
          <a:avLst/>
          <a:gdLst/>
          <a:ahLst/>
          <a:cxnLst/>
          <a:rect l="0" t="0" r="0" b="0"/>
          <a:pathLst>
            <a:path>
              <a:moveTo>
                <a:pt x="0" y="45720"/>
              </a:moveTo>
              <a:lnTo>
                <a:pt x="37282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245051" y="2422936"/>
        <a:ext cx="20171" cy="4034"/>
      </dsp:txXfrm>
    </dsp:sp>
    <dsp:sp modelId="{44276BFB-EE01-4174-9274-69C242E101E3}">
      <dsp:nvSpPr>
        <dsp:cNvPr id="0" name=""/>
        <dsp:cNvSpPr/>
      </dsp:nvSpPr>
      <dsp:spPr>
        <a:xfrm>
          <a:off x="4316511"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NY Taxable Income</a:t>
          </a:r>
        </a:p>
      </dsp:txBody>
      <dsp:txXfrm>
        <a:off x="4316511" y="1898749"/>
        <a:ext cx="1754013" cy="1052408"/>
      </dsp:txXfrm>
    </dsp:sp>
    <dsp:sp modelId="{5109620E-3CC6-454F-BF7B-07D15020905D}">
      <dsp:nvSpPr>
        <dsp:cNvPr id="0" name=""/>
        <dsp:cNvSpPr/>
      </dsp:nvSpPr>
      <dsp:spPr>
        <a:xfrm>
          <a:off x="6473948" y="1898749"/>
          <a:ext cx="1754013" cy="10524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Credits</a:t>
          </a:r>
        </a:p>
      </dsp:txBody>
      <dsp:txXfrm>
        <a:off x="6473948" y="1898749"/>
        <a:ext cx="1754013" cy="105240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C08EC6F-6B94-44CE-9E6D-E9702C825618}" type="datetimeFigureOut">
              <a:rPr lang="en-US" smtClean="0"/>
              <a:t>1/21/2025</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95D33FF-1456-4D94-B8BD-379A86A3C5EC}" type="slidenum">
              <a:rPr lang="en-US" smtClean="0"/>
              <a:t>‹#›</a:t>
            </a:fld>
            <a:endParaRPr lang="en-US" dirty="0"/>
          </a:p>
        </p:txBody>
      </p:sp>
    </p:spTree>
    <p:extLst>
      <p:ext uri="{BB962C8B-B14F-4D97-AF65-F5344CB8AC3E}">
        <p14:creationId xmlns:p14="http://schemas.microsoft.com/office/powerpoint/2010/main" val="4128506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67" tIns="46584" rIns="93167" bIns="46584" rtlCol="0"/>
          <a:lstStyle>
            <a:lvl1pPr algn="r">
              <a:defRPr sz="1200"/>
            </a:lvl1pPr>
          </a:lstStyle>
          <a:p>
            <a:fld id="{A317B1FC-24D6-4047-B0A0-92D2B9952380}" type="datetimeFigureOut">
              <a:rPr lang="en-US" smtClean="0"/>
              <a:pPr/>
              <a:t>1/21/2025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67" tIns="46584" rIns="93167" bIns="46584" rtlCol="0" anchor="b"/>
          <a:lstStyle>
            <a:lvl1pPr algn="r">
              <a:defRPr sz="1200"/>
            </a:lvl1pPr>
          </a:lstStyle>
          <a:p>
            <a:fld id="{91A0B44D-A91D-47A7-878F-B25D0A2D7B65}" type="slidenum">
              <a:rPr lang="en-US" smtClean="0"/>
              <a:pPr/>
              <a:t>‹#›</a:t>
            </a:fld>
            <a:endParaRPr lang="en-US" dirty="0"/>
          </a:p>
        </p:txBody>
      </p:sp>
    </p:spTree>
    <p:extLst>
      <p:ext uri="{BB962C8B-B14F-4D97-AF65-F5344CB8AC3E}">
        <p14:creationId xmlns:p14="http://schemas.microsoft.com/office/powerpoint/2010/main" val="2980903349"/>
      </p:ext>
    </p:extLst>
  </p:cSld>
  <p:clrMap bg1="lt1" tx1="dk1" bg2="lt2" tx2="dk2" accent1="accent1" accent2="accent2" accent3="accent3" accent4="accent4" accent5="accent5" accent6="accent6" hlink="hlink" folHlink="folHlink"/>
  <p:notesStyle>
    <a:lvl1pPr marL="0" algn="l" defTabSz="879176" rtl="0" eaLnBrk="1" latinLnBrk="0" hangingPunct="1">
      <a:defRPr sz="1100" kern="1200">
        <a:solidFill>
          <a:schemeClr val="tx1"/>
        </a:solidFill>
        <a:latin typeface="+mn-lt"/>
        <a:ea typeface="+mn-ea"/>
        <a:cs typeface="+mn-cs"/>
      </a:defRPr>
    </a:lvl1pPr>
    <a:lvl2pPr marL="439588" algn="l" defTabSz="879176" rtl="0" eaLnBrk="1" latinLnBrk="0" hangingPunct="1">
      <a:defRPr sz="1100" kern="1200">
        <a:solidFill>
          <a:schemeClr val="tx1"/>
        </a:solidFill>
        <a:latin typeface="+mn-lt"/>
        <a:ea typeface="+mn-ea"/>
        <a:cs typeface="+mn-cs"/>
      </a:defRPr>
    </a:lvl2pPr>
    <a:lvl3pPr marL="879176" algn="l" defTabSz="879176" rtl="0" eaLnBrk="1" latinLnBrk="0" hangingPunct="1">
      <a:defRPr sz="1100" kern="1200">
        <a:solidFill>
          <a:schemeClr val="tx1"/>
        </a:solidFill>
        <a:latin typeface="+mn-lt"/>
        <a:ea typeface="+mn-ea"/>
        <a:cs typeface="+mn-cs"/>
      </a:defRPr>
    </a:lvl3pPr>
    <a:lvl4pPr marL="1318764" algn="l" defTabSz="879176" rtl="0" eaLnBrk="1" latinLnBrk="0" hangingPunct="1">
      <a:defRPr sz="1100" kern="1200">
        <a:solidFill>
          <a:schemeClr val="tx1"/>
        </a:solidFill>
        <a:latin typeface="+mn-lt"/>
        <a:ea typeface="+mn-ea"/>
        <a:cs typeface="+mn-cs"/>
      </a:defRPr>
    </a:lvl4pPr>
    <a:lvl5pPr marL="1758351" algn="l" defTabSz="879176" rtl="0" eaLnBrk="1" latinLnBrk="0" hangingPunct="1">
      <a:defRPr sz="1100" kern="1200">
        <a:solidFill>
          <a:schemeClr val="tx1"/>
        </a:solidFill>
        <a:latin typeface="+mn-lt"/>
        <a:ea typeface="+mn-ea"/>
        <a:cs typeface="+mn-cs"/>
      </a:defRPr>
    </a:lvl5pPr>
    <a:lvl6pPr marL="2197939" algn="l" defTabSz="879176" rtl="0" eaLnBrk="1" latinLnBrk="0" hangingPunct="1">
      <a:defRPr sz="1100" kern="1200">
        <a:solidFill>
          <a:schemeClr val="tx1"/>
        </a:solidFill>
        <a:latin typeface="+mn-lt"/>
        <a:ea typeface="+mn-ea"/>
        <a:cs typeface="+mn-cs"/>
      </a:defRPr>
    </a:lvl6pPr>
    <a:lvl7pPr marL="2637527" algn="l" defTabSz="879176" rtl="0" eaLnBrk="1" latinLnBrk="0" hangingPunct="1">
      <a:defRPr sz="1100" kern="1200">
        <a:solidFill>
          <a:schemeClr val="tx1"/>
        </a:solidFill>
        <a:latin typeface="+mn-lt"/>
        <a:ea typeface="+mn-ea"/>
        <a:cs typeface="+mn-cs"/>
      </a:defRPr>
    </a:lvl7pPr>
    <a:lvl8pPr marL="3077115" algn="l" defTabSz="879176" rtl="0" eaLnBrk="1" latinLnBrk="0" hangingPunct="1">
      <a:defRPr sz="1100" kern="1200">
        <a:solidFill>
          <a:schemeClr val="tx1"/>
        </a:solidFill>
        <a:latin typeface="+mn-lt"/>
        <a:ea typeface="+mn-ea"/>
        <a:cs typeface="+mn-cs"/>
      </a:defRPr>
    </a:lvl8pPr>
    <a:lvl9pPr marL="3516703" algn="l" defTabSz="879176"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ax.ny.gov/pdf/memos/income/m06_5i.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dol.ny.gov/list-active-sponsor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tax.ny.gov/pdf/current_forms/it/it216_fill_in.pdf"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Welcome to the Income Tax Assistance Volunteer Training for Tax Year 2024.  I am (enter name), the (Title) for the (Division) at the New York State Department of Taxation and Finance.  I am pleased to be presenting you this training. I would like to start by letting all of you know how valued you are to our Department.  Your assistance to those taxpayers that need it most, through tax preparation and other financial literacy services, is essential to the communities you serve and to New York State as a whole.  Our goal is to make sure you have the information you need to help others so let’s review our agenda.</a:t>
            </a: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1</a:t>
            </a:fld>
            <a:endParaRPr lang="en-US" dirty="0">
              <a:solidFill>
                <a:prstClr val="black"/>
              </a:solidFill>
              <a:latin typeface="Calibri"/>
            </a:endParaRPr>
          </a:p>
        </p:txBody>
      </p:sp>
    </p:spTree>
    <p:extLst>
      <p:ext uri="{BB962C8B-B14F-4D97-AF65-F5344CB8AC3E}">
        <p14:creationId xmlns:p14="http://schemas.microsoft.com/office/powerpoint/2010/main" val="416751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spc="-30" dirty="0"/>
              <a:t>Drivers license ID information is used to protect taxpayers from fraud and identity theft.  The document number for the primary taxpayer and spouse are required.  </a:t>
            </a:r>
            <a:r>
              <a:rPr lang="en-US" sz="1100" b="0" dirty="0"/>
              <a:t>Only the first three characters of the document number are required.  </a:t>
            </a:r>
            <a:r>
              <a:rPr lang="en-US" sz="1200" b="0" dirty="0">
                <a:solidFill>
                  <a:srgbClr val="007681"/>
                </a:solidFill>
              </a:rPr>
              <a:t>If the taxpayer won’t disclose their ID information, y</a:t>
            </a:r>
            <a:r>
              <a:rPr lang="en-US" sz="1100" b="0" dirty="0"/>
              <a:t>ou may check the box to indicate the taxpayer does not have an ID; and you must document you used due diligence to obtain the information and the taxpayer refused.</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6404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2400"/>
              </a:spcBef>
            </a:pPr>
            <a:r>
              <a:rPr lang="en-US" dirty="0"/>
              <a:t>The claim for long term care insurance credit is for premiums paid for qualified long-term care insurance policies.  The credit is equal to 20% of the premiums paid during the tax year for the purchase of or for continuing coverage under a qualifying long-term care insurance policy.</a:t>
            </a:r>
          </a:p>
          <a:p>
            <a:endParaRPr lang="en-US" dirty="0"/>
          </a:p>
        </p:txBody>
      </p:sp>
      <p:sp>
        <p:nvSpPr>
          <p:cNvPr id="4" name="Slide Number Placeholder 3"/>
          <p:cNvSpPr>
            <a:spLocks noGrp="1"/>
          </p:cNvSpPr>
          <p:nvPr>
            <p:ph type="sldNum" sz="quarter" idx="10"/>
          </p:nvPr>
        </p:nvSpPr>
        <p:spPr/>
        <p:txBody>
          <a:bodyPr/>
          <a:lstStyle/>
          <a:p>
            <a:pPr>
              <a:defRPr/>
            </a:pPr>
            <a:fld id="{52243CE4-5306-43C2-8D0F-B5BCBD28CDA9}" type="slidenum">
              <a:rPr lang="en-US" smtClean="0"/>
              <a:pPr>
                <a:defRPr/>
              </a:pPr>
              <a:t>101</a:t>
            </a:fld>
            <a:endParaRPr lang="en-US" dirty="0"/>
          </a:p>
        </p:txBody>
      </p:sp>
    </p:spTree>
    <p:extLst>
      <p:ext uri="{BB962C8B-B14F-4D97-AF65-F5344CB8AC3E}">
        <p14:creationId xmlns:p14="http://schemas.microsoft.com/office/powerpoint/2010/main" val="17308648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t>Remember, health and life insurance premiums do </a:t>
            </a:r>
            <a:r>
              <a:rPr lang="en-US" b="1" dirty="0"/>
              <a:t>not</a:t>
            </a:r>
            <a:r>
              <a:rPr lang="en-US" b="0" dirty="0"/>
              <a:t> qualify for the credit.  The credit is only available to taxpayers with NYAGI of less than $250,000 and is capped at $1,500 per return for taxable years beginning on or after January 1, 2020</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102</a:t>
            </a:fld>
            <a:endParaRPr lang="en-US" dirty="0">
              <a:solidFill>
                <a:prstClr val="black"/>
              </a:solidFill>
              <a:latin typeface="Calibri"/>
            </a:endParaRPr>
          </a:p>
        </p:txBody>
      </p:sp>
    </p:spTree>
    <p:extLst>
      <p:ext uri="{BB962C8B-B14F-4D97-AF65-F5344CB8AC3E}">
        <p14:creationId xmlns:p14="http://schemas.microsoft.com/office/powerpoint/2010/main" val="16439288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31BE9C40-AE81-4823-B0D6-371A9444974F}" type="slidenum">
              <a:rPr lang="en-US" smtClean="0"/>
              <a:pPr/>
              <a:t>103</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ts val="1000"/>
              </a:spcBef>
            </a:pPr>
            <a:r>
              <a:rPr lang="en-US" dirty="0"/>
              <a:t>The refundable nursing home credit is available for the amount of assessment imposed on a residential health care facility.</a:t>
            </a:r>
          </a:p>
          <a:p>
            <a:pPr>
              <a:spcBef>
                <a:spcPts val="1000"/>
              </a:spcBef>
            </a:pPr>
            <a:r>
              <a:rPr lang="en-US" spc="-30" dirty="0"/>
              <a:t>The assessment must be separately stated and must be paid directly by the individual taxpayer claiming the credit.  The c</a:t>
            </a:r>
            <a:r>
              <a:rPr lang="en-US" dirty="0"/>
              <a:t>redit equals the assessment amount (not expenses) separately stated and accounted for on the billing statement.  Use IT-201-ATT - Code 258 on line 12 or IT-203-ATT - Code 258 on line 12.</a:t>
            </a:r>
          </a:p>
          <a:p>
            <a:endParaRPr lang="en-US" dirty="0"/>
          </a:p>
        </p:txBody>
      </p:sp>
    </p:spTree>
    <p:extLst>
      <p:ext uri="{BB962C8B-B14F-4D97-AF65-F5344CB8AC3E}">
        <p14:creationId xmlns:p14="http://schemas.microsoft.com/office/powerpoint/2010/main" val="11590129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one new credit that you might see this year.  The Geothermal energy systems credit.</a:t>
            </a:r>
          </a:p>
          <a:p>
            <a:pPr>
              <a:spcBef>
                <a:spcPts val="600"/>
              </a:spcBef>
            </a:pPr>
            <a:r>
              <a:rPr lang="en-US" dirty="0"/>
              <a:t>This new credit is for qualified geothermal energy system equipment and expenditures installed at residential property located in New York state and placed in service after January 1, 2022.</a:t>
            </a:r>
          </a:p>
          <a:p>
            <a:pPr>
              <a:spcBef>
                <a:spcPts val="600"/>
              </a:spcBef>
            </a:pPr>
            <a:r>
              <a:rPr lang="en-US" dirty="0"/>
              <a:t>To qualify for the credit, the property where the geothermal system is installed must be the taxpayer's residence at the time the system is originally placed in service. </a:t>
            </a:r>
          </a:p>
          <a:p>
            <a:pPr marL="0" marR="0" lvl="0" indent="0" algn="l" defTabSz="879176" rtl="0" eaLnBrk="1" fontAlgn="auto" latinLnBrk="0" hangingPunct="1">
              <a:lnSpc>
                <a:spcPct val="100000"/>
              </a:lnSpc>
              <a:spcBef>
                <a:spcPts val="600"/>
              </a:spcBef>
              <a:spcAft>
                <a:spcPts val="0"/>
              </a:spcAft>
              <a:buClrTx/>
              <a:buSzTx/>
              <a:buFontTx/>
              <a:buNone/>
              <a:tabLst/>
              <a:defRPr/>
            </a:pPr>
            <a:r>
              <a:rPr lang="en-US" dirty="0"/>
              <a:t>The credit is equal to 25% of the qualified geothermal energy system expenditures and is limited to $5,000. </a:t>
            </a:r>
          </a:p>
          <a:p>
            <a:pPr>
              <a:spcBef>
                <a:spcPts val="600"/>
              </a:spcBef>
            </a:pPr>
            <a:endParaRPr lang="en-US"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104</a:t>
            </a:fld>
            <a:endParaRPr lang="en-US" dirty="0"/>
          </a:p>
        </p:txBody>
      </p:sp>
    </p:spTree>
    <p:extLst>
      <p:ext uri="{BB962C8B-B14F-4D97-AF65-F5344CB8AC3E}">
        <p14:creationId xmlns:p14="http://schemas.microsoft.com/office/powerpoint/2010/main" val="2508694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spc="-50" dirty="0"/>
              <a:t>If the residential property is rented at any time during the year in which the credit is claimed, you may not claim this credit </a:t>
            </a:r>
          </a:p>
          <a:p>
            <a:pPr>
              <a:spcBef>
                <a:spcPts val="1800"/>
              </a:spcBef>
            </a:pPr>
            <a:r>
              <a:rPr lang="en-US" dirty="0"/>
              <a:t>Taxpayers may only claim the credit for one geothermal energy system in a tax year. (Note: credit is allowed for leased systems but only for the first 15 years.)</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105</a:t>
            </a:fld>
            <a:endParaRPr lang="en-US" dirty="0"/>
          </a:p>
        </p:txBody>
      </p:sp>
    </p:spTree>
    <p:extLst>
      <p:ext uri="{BB962C8B-B14F-4D97-AF65-F5344CB8AC3E}">
        <p14:creationId xmlns:p14="http://schemas.microsoft.com/office/powerpoint/2010/main" val="32348943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RS: Many need new screenshot when 2024 software is available</a:t>
            </a:r>
          </a:p>
          <a:p>
            <a:endParaRPr lang="en-US" dirty="0"/>
          </a:p>
          <a:p>
            <a:r>
              <a:rPr lang="en-US" dirty="0"/>
              <a:t>Review the other New York refundable credits section before exiting state return.</a:t>
            </a:r>
          </a:p>
        </p:txBody>
      </p:sp>
    </p:spTree>
    <p:extLst>
      <p:ext uri="{BB962C8B-B14F-4D97-AF65-F5344CB8AC3E}">
        <p14:creationId xmlns:p14="http://schemas.microsoft.com/office/powerpoint/2010/main" val="40803396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 have gone over the basics of the return and some of the common credits, it is time to finish it up so the return can be e-filed.</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9904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18DC1776-F71C-485E-A9F7-03B2F879F86C}" type="slidenum">
              <a:rPr lang="en-US" smtClean="0"/>
              <a:pPr/>
              <a:t>108</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b="0" dirty="0"/>
              <a:t>You must ask taxpayers if they have any sales tax owed.  </a:t>
            </a:r>
            <a:r>
              <a:rPr lang="en-US" b="0" dirty="0">
                <a:solidFill>
                  <a:srgbClr val="007681"/>
                </a:solidFill>
              </a:rPr>
              <a:t>New York State sales tax is owed if the taxpayer purchased property or a service delivered to them in New York State without payment of sales and use tax.  </a:t>
            </a:r>
            <a:r>
              <a:rPr lang="en-US" b="0" dirty="0"/>
              <a:t>This includes purchases through the internet, by catalog, or from shopping channels on the television.  Most tangible personal property is subject to tax.  Do not leave the line blank.  Do not set software to auto fill with zero amount.</a:t>
            </a:r>
          </a:p>
          <a:p>
            <a:endParaRPr lang="en-US" dirty="0"/>
          </a:p>
        </p:txBody>
      </p:sp>
    </p:spTree>
    <p:extLst>
      <p:ext uri="{BB962C8B-B14F-4D97-AF65-F5344CB8AC3E}">
        <p14:creationId xmlns:p14="http://schemas.microsoft.com/office/powerpoint/2010/main" val="3631362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0"/>
              </a:spcBef>
            </a:pPr>
            <a:r>
              <a:rPr lang="en-US" dirty="0"/>
              <a:t>Towards the end of the return filing there will be questions to see if taxpayers want</a:t>
            </a:r>
            <a:r>
              <a:rPr lang="en-US" i="1" dirty="0"/>
              <a:t> </a:t>
            </a:r>
            <a:r>
              <a:rPr lang="en-US" dirty="0"/>
              <a:t>to allocate all or a portion of their refund into up to three New York State 529 College Savings Plan accounts. This is for Form IT-195, </a:t>
            </a:r>
            <a:r>
              <a:rPr lang="en-US" i="1" dirty="0"/>
              <a:t>Allocation of Refund.  </a:t>
            </a:r>
            <a:r>
              <a:rPr lang="en-US" i="0" dirty="0"/>
              <a:t>Please note that if a refund claim is reduced or denied, the disbursements to the NYS-529 will </a:t>
            </a:r>
            <a:r>
              <a:rPr lang="en-US" b="1" i="0" dirty="0"/>
              <a:t>not</a:t>
            </a:r>
            <a:r>
              <a:rPr lang="en-US" i="0" dirty="0"/>
              <a:t> be processed.</a:t>
            </a:r>
          </a:p>
          <a:p>
            <a:endParaRPr lang="en-US"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109</a:t>
            </a:fld>
            <a:endParaRPr lang="en-US" sz="1800" kern="0" dirty="0">
              <a:solidFill>
                <a:sysClr val="windowText" lastClr="000000"/>
              </a:solidFill>
            </a:endParaRPr>
          </a:p>
        </p:txBody>
      </p:sp>
    </p:spTree>
    <p:extLst>
      <p:ext uri="{BB962C8B-B14F-4D97-AF65-F5344CB8AC3E}">
        <p14:creationId xmlns:p14="http://schemas.microsoft.com/office/powerpoint/2010/main" val="11411273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0"/>
              </a:spcBef>
            </a:pPr>
            <a:r>
              <a:rPr lang="en-US" sz="2800" dirty="0"/>
              <a:t>It is used to determine eligibility, credits, exemptions, and deductions.</a:t>
            </a:r>
          </a:p>
          <a:p>
            <a:pPr>
              <a:spcBef>
                <a:spcPts val="3000"/>
              </a:spcBef>
            </a:pPr>
            <a:endParaRPr lang="en-US" sz="2800" dirty="0"/>
          </a:p>
          <a:p>
            <a:pPr>
              <a:spcBef>
                <a:spcPts val="3000"/>
              </a:spcBef>
            </a:pPr>
            <a:r>
              <a:rPr lang="en-US" sz="2800" dirty="0"/>
              <a:t>If not provided, the tax return may be rejected, or the taxpayer may receive a </a:t>
            </a:r>
            <a:r>
              <a:rPr lang="en-US" sz="2800" i="1" dirty="0"/>
              <a:t>Request for Information </a:t>
            </a:r>
            <a:r>
              <a:rPr lang="en-US" sz="2800" dirty="0"/>
              <a:t>(RFI) letter.  This could lead to credits and refund amounts being adjusted or denied. </a:t>
            </a:r>
          </a:p>
          <a:p>
            <a:endParaRPr lang="en-US" b="0"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110</a:t>
            </a:fld>
            <a:endParaRPr lang="en-US" sz="1800" kern="0" dirty="0">
              <a:solidFill>
                <a:sysClr val="windowText" lastClr="000000"/>
              </a:solidFill>
            </a:endParaRPr>
          </a:p>
        </p:txBody>
      </p:sp>
    </p:spTree>
    <p:extLst>
      <p:ext uri="{BB962C8B-B14F-4D97-AF65-F5344CB8AC3E}">
        <p14:creationId xmlns:p14="http://schemas.microsoft.com/office/powerpoint/2010/main" val="2687814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1484959b13_0_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11484959b13_0_25:notes"/>
          <p:cNvSpPr txBox="1">
            <a:spLocks noGrp="1"/>
          </p:cNvSpPr>
          <p:nvPr>
            <p:ph type="body" idx="1"/>
          </p:nvPr>
        </p:nvSpPr>
        <p:spPr>
          <a:xfrm>
            <a:off x="701040" y="4415790"/>
            <a:ext cx="5608320" cy="4183380"/>
          </a:xfrm>
          <a:prstGeom prst="rect">
            <a:avLst/>
          </a:prstGeom>
        </p:spPr>
        <p:txBody>
          <a:bodyPr spcFirstLastPara="1" wrap="square" lIns="93148" tIns="93148" rIns="93148" bIns="93148" anchor="t" anchorCtr="0">
            <a:noAutofit/>
          </a:bodyPr>
          <a:lstStyle/>
          <a:p>
            <a:endParaRPr lang="en-US" dirty="0"/>
          </a:p>
        </p:txBody>
      </p:sp>
    </p:spTree>
    <p:extLst>
      <p:ext uri="{BB962C8B-B14F-4D97-AF65-F5344CB8AC3E}">
        <p14:creationId xmlns:p14="http://schemas.microsoft.com/office/powerpoint/2010/main" val="7570169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200"/>
              </a:spcBef>
              <a:buNone/>
            </a:pPr>
            <a:r>
              <a:rPr lang="en-US" sz="1200" b="0" dirty="0">
                <a:solidFill>
                  <a:srgbClr val="007681"/>
                </a:solidFill>
              </a:rPr>
              <a:t>In addition, make sure to include relationship information.  This information is included on forms </a:t>
            </a:r>
            <a:r>
              <a:rPr lang="en-US" sz="1100" dirty="0"/>
              <a:t>IT-215, </a:t>
            </a:r>
            <a:r>
              <a:rPr lang="en-US" sz="1100" i="1" dirty="0"/>
              <a:t>Claim for Earned Income Credit </a:t>
            </a:r>
            <a:r>
              <a:rPr lang="en-US" sz="1100" dirty="0"/>
              <a:t> and IT-209, </a:t>
            </a:r>
            <a:r>
              <a:rPr lang="en-US" sz="1100" i="1" dirty="0"/>
              <a:t>Claim for Noncustodial Parent New York State Earned Income Credit</a:t>
            </a:r>
            <a:r>
              <a:rPr lang="en-US" sz="1100" dirty="0"/>
              <a:t>. </a:t>
            </a:r>
          </a:p>
          <a:p>
            <a:endParaRPr lang="en-US"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111</a:t>
            </a:fld>
            <a:endParaRPr lang="en-US" sz="1800" kern="0" dirty="0">
              <a:solidFill>
                <a:sysClr val="windowText" lastClr="000000"/>
              </a:solidFill>
            </a:endParaRPr>
          </a:p>
        </p:txBody>
      </p:sp>
    </p:spTree>
    <p:extLst>
      <p:ext uri="{BB962C8B-B14F-4D97-AF65-F5344CB8AC3E}">
        <p14:creationId xmlns:p14="http://schemas.microsoft.com/office/powerpoint/2010/main" val="20812430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200"/>
              </a:spcBef>
            </a:pPr>
            <a:r>
              <a:rPr lang="en-US" dirty="0"/>
              <a:t>With regard to attachments to returns: </a:t>
            </a:r>
          </a:p>
          <a:p>
            <a:pPr>
              <a:spcBef>
                <a:spcPts val="4200"/>
              </a:spcBef>
            </a:pPr>
            <a:endParaRPr lang="en-US" dirty="0"/>
          </a:p>
          <a:p>
            <a:pPr marL="171450" indent="-171450">
              <a:spcBef>
                <a:spcPts val="4200"/>
              </a:spcBef>
              <a:buFont typeface="Arial" panose="020B0604020202020204" pitchFamily="34" charset="0"/>
              <a:buChar char="•"/>
            </a:pPr>
            <a:r>
              <a:rPr lang="en-US" dirty="0"/>
              <a:t>They must be in PDF format.</a:t>
            </a:r>
          </a:p>
          <a:p>
            <a:pPr marL="171450" indent="-171450">
              <a:spcBef>
                <a:spcPts val="4200"/>
              </a:spcBef>
              <a:buFont typeface="Arial" panose="020B0604020202020204" pitchFamily="34" charset="0"/>
              <a:buChar char="•"/>
            </a:pPr>
            <a:r>
              <a:rPr lang="en-US" dirty="0"/>
              <a:t>Your Software should provide assistance on how to attach.</a:t>
            </a:r>
          </a:p>
          <a:p>
            <a:pPr marL="171450" indent="-171450">
              <a:spcBef>
                <a:spcPts val="4200"/>
              </a:spcBef>
              <a:buFont typeface="Arial" panose="020B0604020202020204" pitchFamily="34" charset="0"/>
              <a:buChar char="•"/>
            </a:pPr>
            <a:r>
              <a:rPr lang="en-US" dirty="0"/>
              <a:t>Don’t password protect, encrypt, or in any way document-protect PDF attachments.</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112</a:t>
            </a:fld>
            <a:endParaRPr lang="en-US" dirty="0"/>
          </a:p>
        </p:txBody>
      </p:sp>
    </p:spTree>
    <p:extLst>
      <p:ext uri="{BB962C8B-B14F-4D97-AF65-F5344CB8AC3E}">
        <p14:creationId xmlns:p14="http://schemas.microsoft.com/office/powerpoint/2010/main" val="21369725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b="0" spc="-50" dirty="0"/>
              <a:t>For both the federal and New York State returns, worksheets </a:t>
            </a:r>
            <a:r>
              <a:rPr lang="en-US" b="0" dirty="0"/>
              <a:t>must be completed to support the information on a return.  A copy of the return should be printed and maintained for at least three years.  It’s important that all worksheets be printed and kept with a copy of the return. Taxpayers must maintain all documents that substantiate entries on a return.  Worksheets are part of their supporting documentation.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113</a:t>
            </a:fld>
            <a:endParaRPr lang="en-US" dirty="0">
              <a:solidFill>
                <a:prstClr val="black"/>
              </a:solidFill>
              <a:latin typeface="Calibri"/>
            </a:endParaRPr>
          </a:p>
        </p:txBody>
      </p:sp>
    </p:spTree>
    <p:extLst>
      <p:ext uri="{BB962C8B-B14F-4D97-AF65-F5344CB8AC3E}">
        <p14:creationId xmlns:p14="http://schemas.microsoft.com/office/powerpoint/2010/main" val="3756908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500"/>
              </a:spcBef>
            </a:pPr>
            <a:r>
              <a:rPr lang="en-US" sz="1100" dirty="0"/>
              <a:t>It’s important to mention to your clients that Taxpayers must file an amended New York State return to report any changes made to their federal return within 90 days of the federal change.  Even if the item of omission is not taxable to New York State, it should be included on an amended return since it could result in reductions to itemized deductions and credits.  If New York State issues a bill for unreported federal changes, an amended return should not be filed.  Follow the instructions on the billing notice instead.</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1605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1484959b13_0_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11484959b13_0_25:notes"/>
          <p:cNvSpPr txBox="1">
            <a:spLocks noGrp="1"/>
          </p:cNvSpPr>
          <p:nvPr>
            <p:ph type="body" idx="1"/>
          </p:nvPr>
        </p:nvSpPr>
        <p:spPr>
          <a:xfrm>
            <a:off x="701040" y="4415790"/>
            <a:ext cx="5608320" cy="4183380"/>
          </a:xfrm>
          <a:prstGeom prst="rect">
            <a:avLst/>
          </a:prstGeom>
        </p:spPr>
        <p:txBody>
          <a:bodyPr spcFirstLastPara="1" wrap="square" lIns="93148" tIns="93148" rIns="93148" bIns="93148" anchor="t" anchorCtr="0">
            <a:noAutofit/>
          </a:bodyPr>
          <a:lstStyle/>
          <a:p>
            <a:r>
              <a:rPr lang="en-US" dirty="0"/>
              <a:t>Some taxpayers incorrectly exclude pension income or take an excessive pension subtraction. </a:t>
            </a:r>
          </a:p>
        </p:txBody>
      </p:sp>
    </p:spTree>
    <p:extLst>
      <p:ext uri="{BB962C8B-B14F-4D97-AF65-F5344CB8AC3E}">
        <p14:creationId xmlns:p14="http://schemas.microsoft.com/office/powerpoint/2010/main" val="20810826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116</a:t>
            </a:fld>
            <a:endParaRPr lang="en-US" dirty="0"/>
          </a:p>
        </p:txBody>
      </p:sp>
    </p:spTree>
    <p:extLst>
      <p:ext uri="{BB962C8B-B14F-4D97-AF65-F5344CB8AC3E}">
        <p14:creationId xmlns:p14="http://schemas.microsoft.com/office/powerpoint/2010/main" val="39122666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117</a:t>
            </a:fld>
            <a:endParaRPr lang="en-US" dirty="0"/>
          </a:p>
        </p:txBody>
      </p:sp>
    </p:spTree>
    <p:extLst>
      <p:ext uri="{BB962C8B-B14F-4D97-AF65-F5344CB8AC3E}">
        <p14:creationId xmlns:p14="http://schemas.microsoft.com/office/powerpoint/2010/main" val="36033694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118</a:t>
            </a:fld>
            <a:endParaRPr lang="en-US" dirty="0"/>
          </a:p>
        </p:txBody>
      </p:sp>
    </p:spTree>
    <p:extLst>
      <p:ext uri="{BB962C8B-B14F-4D97-AF65-F5344CB8AC3E}">
        <p14:creationId xmlns:p14="http://schemas.microsoft.com/office/powerpoint/2010/main" val="8016711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the Special Condition Code C2 for bills to be generated sooner when a taxpayer reports a balance due on their return. </a:t>
            </a:r>
          </a:p>
          <a:p>
            <a:r>
              <a:rPr lang="en-US" dirty="0"/>
              <a:t>When a taxpayer filed a return before the filing deadline and the return shows a balance due without remitting full payment, and the department agrees with that balance due, the return enters a “pending state” without issuing the bill until the due date has passed. This is because the taxpayer has until that filing deadline to make full payment before penalties and interest start accruing.</a:t>
            </a:r>
          </a:p>
          <a:p>
            <a:r>
              <a:rPr lang="en-US" dirty="0"/>
              <a:t>The C2 code allows us to bypass pending state which allows us to generate a bill immediately (takes about 2 weeks for the bill to be generated and mailed). Once the taxpayer has received the bill, they can then request the IPA. </a:t>
            </a:r>
          </a:p>
          <a:p>
            <a:r>
              <a:rPr lang="en-US" dirty="0"/>
              <a:t>No IPA can be set up before the bill has been generated.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119</a:t>
            </a:fld>
            <a:endParaRPr lang="en-US" dirty="0"/>
          </a:p>
        </p:txBody>
      </p:sp>
    </p:spTree>
    <p:extLst>
      <p:ext uri="{BB962C8B-B14F-4D97-AF65-F5344CB8AC3E}">
        <p14:creationId xmlns:p14="http://schemas.microsoft.com/office/powerpoint/2010/main" val="13046669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go over some key information on department programs and initiatives.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120</a:t>
            </a:fld>
            <a:endParaRPr lang="en-US" dirty="0"/>
          </a:p>
        </p:txBody>
      </p:sp>
    </p:spTree>
    <p:extLst>
      <p:ext uri="{BB962C8B-B14F-4D97-AF65-F5344CB8AC3E}">
        <p14:creationId xmlns:p14="http://schemas.microsoft.com/office/powerpoint/2010/main" val="370539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12</a:t>
            </a:fld>
            <a:endParaRPr lang="en-US" dirty="0"/>
          </a:p>
        </p:txBody>
      </p:sp>
    </p:spTree>
    <p:extLst>
      <p:ext uri="{BB962C8B-B14F-4D97-AF65-F5344CB8AC3E}">
        <p14:creationId xmlns:p14="http://schemas.microsoft.com/office/powerpoint/2010/main" val="41431781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Proxima Nova"/>
              </a:rPr>
              <a:t>If your client received a letter asking for missing information or documentation to support what was claimed on the tax return, it doesn't mean the taxpayer or tax professional did anything wrong. It's just an extra step we take to ensure refunds—for the correct amounts—go out to only those who are entitled to them. Our goal is to stop questionable refunds before they go out the door, </a:t>
            </a:r>
            <a:r>
              <a:rPr lang="en-US" b="1" i="0" dirty="0">
                <a:solidFill>
                  <a:srgbClr val="111111"/>
                </a:solidFill>
                <a:effectLst/>
                <a:latin typeface="Proxima Nova"/>
              </a:rPr>
              <a:t>not</a:t>
            </a:r>
            <a:r>
              <a:rPr lang="en-US" b="0" i="0" dirty="0">
                <a:solidFill>
                  <a:srgbClr val="111111"/>
                </a:solidFill>
                <a:effectLst/>
                <a:latin typeface="Proxima Nova"/>
              </a:rPr>
              <a:t> to delay your refund.</a:t>
            </a:r>
          </a:p>
          <a:p>
            <a:endParaRPr lang="en-US" dirty="0"/>
          </a:p>
          <a:p>
            <a:r>
              <a:rPr lang="en-US" dirty="0"/>
              <a:t>It’s important to respond by the date on the letter so we can continue processing the return. </a:t>
            </a:r>
          </a:p>
          <a:p>
            <a:r>
              <a:rPr lang="en-US" dirty="0"/>
              <a:t>Common reasons we send RFI letters include: </a:t>
            </a:r>
          </a:p>
          <a:p>
            <a:pPr lvl="1"/>
            <a:r>
              <a:rPr lang="en-US" dirty="0"/>
              <a:t>validating wages and withholding</a:t>
            </a:r>
          </a:p>
          <a:p>
            <a:pPr lvl="1"/>
            <a:r>
              <a:rPr lang="en-US" dirty="0"/>
              <a:t>verifying if a taxpayer lived or worked in NYS, NYC, or Yonkers</a:t>
            </a:r>
          </a:p>
          <a:p>
            <a:pPr lvl="1"/>
            <a:r>
              <a:rPr lang="en-US" dirty="0"/>
              <a:t>Confirming eligibility for credits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121</a:t>
            </a:fld>
            <a:endParaRPr lang="en-US" dirty="0"/>
          </a:p>
        </p:txBody>
      </p:sp>
    </p:spTree>
    <p:extLst>
      <p:ext uri="{BB962C8B-B14F-4D97-AF65-F5344CB8AC3E}">
        <p14:creationId xmlns:p14="http://schemas.microsoft.com/office/powerpoint/2010/main" val="38291543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our webpage www.tax.ny.gov and select </a:t>
            </a:r>
            <a:r>
              <a:rPr lang="en-US" b="1" dirty="0"/>
              <a:t>Individuals</a:t>
            </a:r>
            <a:r>
              <a:rPr lang="en-US" dirty="0"/>
              <a:t> from the top, then select </a:t>
            </a:r>
            <a:r>
              <a:rPr lang="en-US" b="1" dirty="0"/>
              <a:t>Respond to a letter</a:t>
            </a:r>
            <a:r>
              <a:rPr lang="en-US" dirty="0"/>
              <a:t>. This page has helpful information on the notices that we send requesting additional information and how to respond to a notice. </a:t>
            </a:r>
          </a:p>
        </p:txBody>
      </p:sp>
      <p:sp>
        <p:nvSpPr>
          <p:cNvPr id="4" name="Slide Number Placeholder 3"/>
          <p:cNvSpPr>
            <a:spLocks noGrp="1"/>
          </p:cNvSpPr>
          <p:nvPr>
            <p:ph type="sldNum" sz="quarter" idx="5"/>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79181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Proxima Nova"/>
              </a:rPr>
              <a:t>Keeping good records an important part of our tax filing responsibilities. Generally, taxpayers must keep records and supporting documents for at least three years after a return is filed. These records document what is claimed on the tax return, including:</a:t>
            </a:r>
          </a:p>
          <a:p>
            <a:pPr algn="l">
              <a:buFont typeface="Arial" panose="020B0604020202020204" pitchFamily="34" charset="0"/>
              <a:buChar char="•"/>
            </a:pPr>
            <a:r>
              <a:rPr lang="en-US" b="0" i="0" dirty="0">
                <a:solidFill>
                  <a:srgbClr val="111111"/>
                </a:solidFill>
                <a:effectLst/>
                <a:latin typeface="Proxima Nova"/>
              </a:rPr>
              <a:t>all sources of income,</a:t>
            </a:r>
          </a:p>
          <a:p>
            <a:pPr algn="l">
              <a:buFont typeface="Arial" panose="020B0604020202020204" pitchFamily="34" charset="0"/>
              <a:buChar char="•"/>
            </a:pPr>
            <a:r>
              <a:rPr lang="en-US" b="0" i="0" dirty="0">
                <a:solidFill>
                  <a:srgbClr val="111111"/>
                </a:solidFill>
                <a:effectLst/>
                <a:latin typeface="Proxima Nova"/>
              </a:rPr>
              <a:t>the total of any withholding and estimated tax payments made, and </a:t>
            </a:r>
          </a:p>
          <a:p>
            <a:pPr algn="l">
              <a:buFont typeface="Arial" panose="020B0604020202020204" pitchFamily="34" charset="0"/>
              <a:buChar char="•"/>
            </a:pPr>
            <a:r>
              <a:rPr lang="en-US" b="0" i="0" dirty="0">
                <a:solidFill>
                  <a:srgbClr val="111111"/>
                </a:solidFill>
                <a:effectLst/>
                <a:latin typeface="Proxima Nova"/>
              </a:rPr>
              <a:t>the expenses that  may be entitled to deduct.</a:t>
            </a:r>
          </a:p>
          <a:p>
            <a:pPr algn="l">
              <a:buFont typeface="Arial" panose="020B0604020202020204" pitchFamily="34" charset="0"/>
              <a:buChar char="•"/>
            </a:pPr>
            <a:endParaRPr lang="en-US" b="0" i="0" dirty="0">
              <a:solidFill>
                <a:srgbClr val="111111"/>
              </a:solidFill>
              <a:effectLst/>
              <a:latin typeface="Proxima Nova"/>
            </a:endParaRPr>
          </a:p>
          <a:p>
            <a:pPr algn="l">
              <a:buFont typeface="Arial" panose="020B0604020202020204" pitchFamily="34" charset="0"/>
              <a:buNone/>
            </a:pPr>
            <a:r>
              <a:rPr lang="en-US" b="0" i="0" dirty="0">
                <a:solidFill>
                  <a:srgbClr val="111111"/>
                </a:solidFill>
                <a:effectLst/>
                <a:latin typeface="Proxima Nova"/>
              </a:rPr>
              <a:t>Our </a:t>
            </a:r>
            <a:r>
              <a:rPr lang="en-US" b="1" i="0" dirty="0">
                <a:solidFill>
                  <a:srgbClr val="111111"/>
                </a:solidFill>
                <a:effectLst/>
                <a:latin typeface="Proxima Nova"/>
              </a:rPr>
              <a:t>Respond to a letter </a:t>
            </a:r>
            <a:r>
              <a:rPr lang="en-US" b="0" i="0" dirty="0">
                <a:solidFill>
                  <a:srgbClr val="111111"/>
                </a:solidFill>
                <a:effectLst/>
                <a:latin typeface="Proxima Nova"/>
              </a:rPr>
              <a:t>website has helpful checklist to ensure taxpayers have everything they need for a response. </a:t>
            </a:r>
          </a:p>
          <a:p>
            <a:endParaRPr lang="en-US" dirty="0"/>
          </a:p>
        </p:txBody>
      </p:sp>
      <p:sp>
        <p:nvSpPr>
          <p:cNvPr id="4" name="Slide Number Placeholder 3"/>
          <p:cNvSpPr>
            <a:spLocks noGrp="1"/>
          </p:cNvSpPr>
          <p:nvPr>
            <p:ph type="sldNum" sz="quarter" idx="5"/>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3647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Proxima Nova"/>
              </a:rPr>
              <a:t>Here’s an example checklist of acceptable proof of wages and withholding</a:t>
            </a:r>
          </a:p>
          <a:p>
            <a:endParaRPr lang="en-US" dirty="0"/>
          </a:p>
        </p:txBody>
      </p:sp>
      <p:sp>
        <p:nvSpPr>
          <p:cNvPr id="4" name="Slide Number Placeholder 3"/>
          <p:cNvSpPr>
            <a:spLocks noGrp="1"/>
          </p:cNvSpPr>
          <p:nvPr>
            <p:ph type="sldNum" sz="quarter" idx="5"/>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81853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easiest and fast way to respond to a notice is through the online Respond to a department notice application </a:t>
            </a:r>
          </a:p>
        </p:txBody>
      </p:sp>
      <p:sp>
        <p:nvSpPr>
          <p:cNvPr id="4" name="Slide Number Placeholder 3"/>
          <p:cNvSpPr>
            <a:spLocks noGrp="1"/>
          </p:cNvSpPr>
          <p:nvPr>
            <p:ph type="sldNum" sz="quarter" idx="5"/>
          </p:nvPr>
        </p:nvSpPr>
        <p:spPr/>
        <p:txBody>
          <a:bodyPr/>
          <a:lstStyle/>
          <a:p>
            <a:fld id="{91A0B44D-A91D-47A7-878F-B25D0A2D7B65}" type="slidenum">
              <a:rPr lang="en-US" smtClean="0"/>
              <a:t>125</a:t>
            </a:fld>
            <a:endParaRPr lang="en-US" dirty="0"/>
          </a:p>
        </p:txBody>
      </p:sp>
    </p:spTree>
    <p:extLst>
      <p:ext uri="{BB962C8B-B14F-4D97-AF65-F5344CB8AC3E}">
        <p14:creationId xmlns:p14="http://schemas.microsoft.com/office/powerpoint/2010/main" val="13810298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Online Service (OLS) is a quick and easy way to respond is through their online account. This application is in the Services sidebar.  Taxpayers should fill out: </a:t>
            </a:r>
          </a:p>
          <a:p>
            <a:pPr marL="285750" indent="-285750">
              <a:buFont typeface="Arial" panose="020B0604020202020204" pitchFamily="34" charset="0"/>
              <a:buChar char="•"/>
            </a:pPr>
            <a:r>
              <a:rPr lang="en-US" dirty="0"/>
              <a:t>the fields that relate to the notice, and </a:t>
            </a:r>
          </a:p>
          <a:p>
            <a:pPr marL="285750" indent="-285750">
              <a:buFont typeface="Arial" panose="020B0604020202020204" pitchFamily="34" charset="0"/>
              <a:buChar char="•"/>
            </a:pPr>
            <a:r>
              <a:rPr lang="en-US" dirty="0"/>
              <a:t>their response to the notice. </a:t>
            </a:r>
          </a:p>
          <a:p>
            <a:r>
              <a:rPr lang="en-US" dirty="0"/>
              <a:t>Taxpayers may need to attach scanned documents.</a:t>
            </a:r>
          </a:p>
          <a:p>
            <a:endParaRPr lang="en-US" dirty="0"/>
          </a:p>
        </p:txBody>
      </p:sp>
      <p:sp>
        <p:nvSpPr>
          <p:cNvPr id="4" name="Slide Number Placeholder 3"/>
          <p:cNvSpPr>
            <a:spLocks noGrp="1"/>
          </p:cNvSpPr>
          <p:nvPr>
            <p:ph type="sldNum" sz="quarter" idx="10"/>
          </p:nvPr>
        </p:nvSpPr>
        <p:spPr/>
        <p:txBody>
          <a:bodyPr/>
          <a:lstStyle/>
          <a:p>
            <a:fld id="{6956008F-8D5E-4F58-8C9F-AFB29C6836F6}" type="slidenum">
              <a:rPr lang="en-US" smtClean="0"/>
              <a:t>126</a:t>
            </a:fld>
            <a:endParaRPr lang="en-US" dirty="0"/>
          </a:p>
        </p:txBody>
      </p:sp>
    </p:spTree>
    <p:extLst>
      <p:ext uri="{BB962C8B-B14F-4D97-AF65-F5344CB8AC3E}">
        <p14:creationId xmlns:p14="http://schemas.microsoft.com/office/powerpoint/2010/main" val="31319211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solidFill>
                  <a:srgbClr val="222222"/>
                </a:solidFill>
                <a:effectLst/>
                <a:latin typeface="Proxima Nova"/>
              </a:rPr>
              <a:t>Certain Tax Department notices have protest rights where the taxpayer can challenge th</a:t>
            </a:r>
            <a:r>
              <a:rPr lang="en-US" sz="2200" dirty="0">
                <a:solidFill>
                  <a:srgbClr val="222222"/>
                </a:solidFill>
                <a:latin typeface="Proxima Nova"/>
              </a:rPr>
              <a:t>e notice in either of the following ways: </a:t>
            </a:r>
          </a:p>
          <a:p>
            <a:pPr lvl="1"/>
            <a:r>
              <a:rPr lang="en-US" b="0" i="0" dirty="0">
                <a:solidFill>
                  <a:srgbClr val="222222"/>
                </a:solidFill>
                <a:effectLst/>
                <a:latin typeface="Proxima Nova"/>
              </a:rPr>
              <a:t>file a request for a conciliation conference (Form CMS-1), </a:t>
            </a:r>
            <a:r>
              <a:rPr lang="en-US" b="1" i="0" dirty="0">
                <a:solidFill>
                  <a:srgbClr val="222222"/>
                </a:solidFill>
                <a:effectLst/>
                <a:latin typeface="Proxima Nova"/>
              </a:rPr>
              <a:t>or</a:t>
            </a:r>
            <a:endParaRPr lang="en-US" b="0" i="0" dirty="0">
              <a:solidFill>
                <a:srgbClr val="222222"/>
              </a:solidFill>
              <a:effectLst/>
              <a:latin typeface="Proxima Nova"/>
            </a:endParaRPr>
          </a:p>
          <a:p>
            <a:pPr lvl="1"/>
            <a:r>
              <a:rPr lang="en-US" b="0" i="0" dirty="0">
                <a:solidFill>
                  <a:srgbClr val="222222"/>
                </a:solidFill>
                <a:effectLst/>
                <a:latin typeface="Proxima Nova"/>
              </a:rPr>
              <a:t>file a petition for a Tax Appeals hearing (Form TA-100).</a:t>
            </a:r>
          </a:p>
          <a:p>
            <a:r>
              <a:rPr lang="en-US" sz="2200" dirty="0">
                <a:solidFill>
                  <a:srgbClr val="222222"/>
                </a:solidFill>
                <a:latin typeface="Proxima Nova"/>
              </a:rPr>
              <a:t>A</a:t>
            </a:r>
            <a:r>
              <a:rPr lang="en-US" sz="2200" b="0" i="0" dirty="0">
                <a:solidFill>
                  <a:srgbClr val="222222"/>
                </a:solidFill>
                <a:effectLst/>
                <a:latin typeface="Proxima Nova"/>
              </a:rPr>
              <a:t> conciliation conference through the Bureau of Conciliation and Mediation Services (BCMS) is more timely and less expensive than a Division of Tax Appeals hearing. Tax Appeals is a more formal process before an administrative law judge who will make a determination in the case.</a:t>
            </a:r>
          </a:p>
          <a:p>
            <a:r>
              <a:rPr lang="en-US" sz="2200" b="0" i="0" dirty="0">
                <a:solidFill>
                  <a:srgbClr val="222222"/>
                </a:solidFill>
                <a:effectLst/>
                <a:latin typeface="Proxima Nova"/>
              </a:rPr>
              <a:t>Taxpayers initially file more than 98% of all protests as a request for a conciliation conference. Over 90% of these protests are resolved through this process.</a:t>
            </a:r>
          </a:p>
          <a:p>
            <a:endParaRPr lang="en-US" sz="2300" b="0" dirty="0">
              <a:solidFill>
                <a:srgbClr val="222222"/>
              </a:solidFill>
              <a:effectLst/>
              <a:latin typeface="Proxima Nova"/>
            </a:endParaRPr>
          </a:p>
          <a:p>
            <a:endParaRPr lang="en-US" dirty="0"/>
          </a:p>
        </p:txBody>
      </p:sp>
      <p:sp>
        <p:nvSpPr>
          <p:cNvPr id="4" name="Slide Number Placeholder 3"/>
          <p:cNvSpPr>
            <a:spLocks noGrp="1"/>
          </p:cNvSpPr>
          <p:nvPr>
            <p:ph type="sldNum" sz="quarter" idx="5"/>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99399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b="0" i="0" dirty="0">
                <a:solidFill>
                  <a:srgbClr val="222222"/>
                </a:solidFill>
                <a:effectLst/>
                <a:latin typeface="Proxima Nova"/>
              </a:rPr>
              <a:t>Certain notices come with protest rights. The most common types of notices with protest rights are:</a:t>
            </a:r>
          </a:p>
          <a:p>
            <a:pPr lvl="1"/>
            <a:r>
              <a:rPr lang="en-US" sz="2300" b="0" dirty="0">
                <a:solidFill>
                  <a:srgbClr val="222222"/>
                </a:solidFill>
                <a:effectLst/>
                <a:latin typeface="Proxima Nova"/>
              </a:rPr>
              <a:t>Notice of Determination (additional tax due)</a:t>
            </a:r>
          </a:p>
          <a:p>
            <a:pPr lvl="1"/>
            <a:r>
              <a:rPr lang="en-US" sz="2300" b="0" dirty="0">
                <a:solidFill>
                  <a:srgbClr val="222222"/>
                </a:solidFill>
                <a:effectLst/>
                <a:latin typeface="Proxima Nova"/>
              </a:rPr>
              <a:t>Notice of Deficiency (additional tax due)</a:t>
            </a:r>
          </a:p>
          <a:p>
            <a:r>
              <a:rPr lang="en-US" sz="2300" dirty="0">
                <a:solidFill>
                  <a:srgbClr val="222222"/>
                </a:solidFill>
                <a:latin typeface="Proxima Nova"/>
              </a:rPr>
              <a:t>Notices are sent via certified mail to the last known address, which is why it is important to verify the taxpayer’s address.</a:t>
            </a:r>
            <a:endParaRPr lang="en-US" sz="2300" b="0" dirty="0">
              <a:solidFill>
                <a:srgbClr val="222222"/>
              </a:solidFill>
              <a:effectLst/>
              <a:latin typeface="Proxima Nova"/>
            </a:endParaRPr>
          </a:p>
          <a:p>
            <a:r>
              <a:rPr lang="en-US" sz="2300" dirty="0"/>
              <a:t>The protest date is 90 days from the mail date of the letter. This date cannot be extended.</a:t>
            </a:r>
          </a:p>
          <a:p>
            <a:r>
              <a:rPr lang="en-US" sz="2300" dirty="0"/>
              <a:t>For more information, visit </a:t>
            </a:r>
            <a:r>
              <a:rPr lang="en-US" sz="2300" i="1" dirty="0">
                <a:hlinkClick r:id="rId3"/>
              </a:rPr>
              <a:t>www.tax.ny.gov</a:t>
            </a:r>
            <a:r>
              <a:rPr lang="en-US" sz="2300" i="1" dirty="0"/>
              <a:t> </a:t>
            </a:r>
            <a:r>
              <a:rPr lang="en-US" sz="2300" dirty="0"/>
              <a:t>(search: </a:t>
            </a:r>
            <a:r>
              <a:rPr lang="en-US" sz="2300" i="1" dirty="0"/>
              <a:t>protes</a:t>
            </a:r>
            <a:r>
              <a:rPr lang="en-US" sz="2300" dirty="0"/>
              <a:t>t).</a:t>
            </a:r>
          </a:p>
          <a:p>
            <a:endParaRPr lang="en-US" dirty="0"/>
          </a:p>
        </p:txBody>
      </p:sp>
      <p:sp>
        <p:nvSpPr>
          <p:cNvPr id="4" name="Slide Number Placeholder 3"/>
          <p:cNvSpPr>
            <a:spLocks noGrp="1"/>
          </p:cNvSpPr>
          <p:nvPr>
            <p:ph type="sldNum" sz="quarter" idx="5"/>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99965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go over some key information on department programs and initiatives.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129</a:t>
            </a:fld>
            <a:endParaRPr lang="en-US" dirty="0"/>
          </a:p>
        </p:txBody>
      </p:sp>
    </p:spTree>
    <p:extLst>
      <p:ext uri="{BB962C8B-B14F-4D97-AF65-F5344CB8AC3E}">
        <p14:creationId xmlns:p14="http://schemas.microsoft.com/office/powerpoint/2010/main" val="14894002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website is a resource for taxpayers. Choose helpful inks from the top of our page including Individuals and Forms and guidance. </a:t>
            </a:r>
          </a:p>
          <a:p>
            <a:endParaRPr lang="en-US" dirty="0"/>
          </a:p>
          <a:p>
            <a:r>
              <a:rPr lang="en-US" dirty="0"/>
              <a:t>In the upper right-hand corner, taxpayers can Log in or Create an Online Services account.</a:t>
            </a:r>
          </a:p>
        </p:txBody>
      </p:sp>
      <p:sp>
        <p:nvSpPr>
          <p:cNvPr id="4" name="Slide Number Placeholder 3"/>
          <p:cNvSpPr>
            <a:spLocks noGrp="1"/>
          </p:cNvSpPr>
          <p:nvPr>
            <p:ph type="sldNum" sz="quarter" idx="5"/>
          </p:nvPr>
        </p:nvSpPr>
        <p:spPr/>
        <p:txBody>
          <a:bodyPr/>
          <a:lstStyle/>
          <a:p>
            <a:fld id="{91A0B44D-A91D-47A7-878F-B25D0A2D7B65}" type="slidenum">
              <a:rPr lang="en-US" smtClean="0"/>
              <a:pPr/>
              <a:t>130</a:t>
            </a:fld>
            <a:endParaRPr lang="en-US" dirty="0"/>
          </a:p>
        </p:txBody>
      </p:sp>
    </p:spTree>
    <p:extLst>
      <p:ext uri="{BB962C8B-B14F-4D97-AF65-F5344CB8AC3E}">
        <p14:creationId xmlns:p14="http://schemas.microsoft.com/office/powerpoint/2010/main" val="866316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Materials section includes all the training items that will help you throughout the season.  Obviously, it houses this training and the recorded version;  a military personnel training which has specifics for those serving in the military; a link to the materials in the 2024 free file assistance volunteer packet, The TP-301 updated for 2024, the pension subtraction handout which helps answer questions on how taxation of pensions work and finally a link to a page which houses all of our older training presentations.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13</a:t>
            </a:fld>
            <a:endParaRPr lang="en-US" dirty="0"/>
          </a:p>
        </p:txBody>
      </p:sp>
    </p:spTree>
    <p:extLst>
      <p:ext uri="{BB962C8B-B14F-4D97-AF65-F5344CB8AC3E}">
        <p14:creationId xmlns:p14="http://schemas.microsoft.com/office/powerpoint/2010/main" val="17173926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00"/>
              </a:spcBef>
            </a:pPr>
            <a:r>
              <a:rPr lang="en-US" sz="1100" dirty="0"/>
              <a:t>Please remind taxpayers that they can Get access to their tax information whenever they need it by using an individual online services account.  Here they can:</a:t>
            </a:r>
          </a:p>
          <a:p>
            <a:pPr>
              <a:spcBef>
                <a:spcPts val="1400"/>
              </a:spcBef>
            </a:pPr>
            <a:endParaRPr lang="en-US" sz="1100" dirty="0"/>
          </a:p>
          <a:p>
            <a:pPr marL="171450" indent="-171450">
              <a:spcBef>
                <a:spcPts val="1400"/>
              </a:spcBef>
              <a:buFont typeface="Arial" panose="020B0604020202020204" pitchFamily="34" charset="0"/>
              <a:buChar char="•"/>
            </a:pPr>
            <a:r>
              <a:rPr lang="en-US" dirty="0"/>
              <a:t>View filing and payment history</a:t>
            </a:r>
          </a:p>
          <a:p>
            <a:pPr marL="171450" indent="-171450">
              <a:spcBef>
                <a:spcPts val="1400"/>
              </a:spcBef>
              <a:buFont typeface="Arial" panose="020B0604020202020204" pitchFamily="34" charset="0"/>
              <a:buChar char="•"/>
            </a:pPr>
            <a:r>
              <a:rPr lang="en-US" dirty="0"/>
              <a:t>Manage estimated income tax payments.</a:t>
            </a:r>
          </a:p>
          <a:p>
            <a:pPr marL="171450" indent="-171450">
              <a:spcBef>
                <a:spcPts val="1400"/>
              </a:spcBef>
              <a:buFont typeface="Arial" panose="020B0604020202020204" pitchFamily="34" charset="0"/>
              <a:buChar char="•"/>
            </a:pPr>
            <a:r>
              <a:rPr lang="en-US" dirty="0"/>
              <a:t>Choose to receive bills, notices, and refund notifications electronically.</a:t>
            </a:r>
          </a:p>
          <a:p>
            <a:pPr marL="171450" indent="-171450">
              <a:spcBef>
                <a:spcPts val="1400"/>
              </a:spcBef>
              <a:buFont typeface="Arial" panose="020B0604020202020204" pitchFamily="34" charset="0"/>
              <a:buChar char="•"/>
            </a:pPr>
            <a:r>
              <a:rPr lang="en-US" dirty="0"/>
              <a:t>Pay bills and respond to notices, and.</a:t>
            </a:r>
          </a:p>
          <a:p>
            <a:pPr marL="171450" indent="-171450">
              <a:spcBef>
                <a:spcPts val="1400"/>
              </a:spcBef>
              <a:buFont typeface="Arial" panose="020B0604020202020204" pitchFamily="34" charset="0"/>
              <a:buChar char="•"/>
            </a:pPr>
            <a:r>
              <a:rPr lang="en-US" dirty="0"/>
              <a:t>Eliminate phone calls and hold time.</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t>131</a:t>
            </a:fld>
            <a:endParaRPr lang="en-US" dirty="0"/>
          </a:p>
        </p:txBody>
      </p:sp>
    </p:spTree>
    <p:extLst>
      <p:ext uri="{BB962C8B-B14F-4D97-AF65-F5344CB8AC3E}">
        <p14:creationId xmlns:p14="http://schemas.microsoft.com/office/powerpoint/2010/main" val="10514527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132</a:t>
            </a:fld>
            <a:endParaRPr lang="en-US" dirty="0"/>
          </a:p>
        </p:txBody>
      </p:sp>
    </p:spTree>
    <p:extLst>
      <p:ext uri="{BB962C8B-B14F-4D97-AF65-F5344CB8AC3E}">
        <p14:creationId xmlns:p14="http://schemas.microsoft.com/office/powerpoint/2010/main" val="11852105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1" i="1" dirty="0">
                <a:solidFill>
                  <a:srgbClr val="FF0000"/>
                </a:solidFill>
              </a:rPr>
              <a:t>Approved SETP slide:</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133</a:t>
            </a:fld>
            <a:endParaRPr lang="en-US" dirty="0"/>
          </a:p>
        </p:txBody>
      </p:sp>
    </p:spTree>
    <p:extLst>
      <p:ext uri="{BB962C8B-B14F-4D97-AF65-F5344CB8AC3E}">
        <p14:creationId xmlns:p14="http://schemas.microsoft.com/office/powerpoint/2010/main" val="33447780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1" i="1" dirty="0">
                <a:solidFill>
                  <a:srgbClr val="FF0000"/>
                </a:solidFill>
              </a:rPr>
              <a:t>Approved SETP slide:</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134</a:t>
            </a:fld>
            <a:endParaRPr lang="en-US" dirty="0"/>
          </a:p>
        </p:txBody>
      </p:sp>
    </p:spTree>
    <p:extLst>
      <p:ext uri="{BB962C8B-B14F-4D97-AF65-F5344CB8AC3E}">
        <p14:creationId xmlns:p14="http://schemas.microsoft.com/office/powerpoint/2010/main" val="6948938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Balances must be below $20,000 with a repayment term of less than 36 months.</a:t>
            </a:r>
          </a:p>
          <a:p>
            <a:r>
              <a:rPr lang="en-US" dirty="0"/>
              <a:t>Nearly 1/3 of IPAs set up by speaking with a representative are eligible to use the OLS or automated phone options</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307699846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0000"/>
              </a:lnSpc>
              <a:spcBef>
                <a:spcPts val="1800"/>
              </a:spcBef>
              <a:spcAft>
                <a:spcPts val="1200"/>
              </a:spcAft>
            </a:pPr>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136</a:t>
            </a:fld>
            <a:endParaRPr lang="en-US" dirty="0">
              <a:solidFill>
                <a:prstClr val="black"/>
              </a:solidFill>
            </a:endParaRPr>
          </a:p>
        </p:txBody>
      </p:sp>
    </p:spTree>
    <p:extLst>
      <p:ext uri="{BB962C8B-B14F-4D97-AF65-F5344CB8AC3E}">
        <p14:creationId xmlns:p14="http://schemas.microsoft.com/office/powerpoint/2010/main" val="11514131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50" dirty="0"/>
              <a:t>Some other recommendations for taxpayers are to: </a:t>
            </a:r>
          </a:p>
          <a:p>
            <a:pPr>
              <a:spcAft>
                <a:spcPts val="600"/>
              </a:spcAft>
            </a:pPr>
            <a:endParaRPr lang="en-US" spc="-50" dirty="0"/>
          </a:p>
          <a:p>
            <a:pPr>
              <a:spcAft>
                <a:spcPts val="600"/>
              </a:spcAft>
            </a:pPr>
            <a:r>
              <a:rPr lang="en-US" spc="-50" dirty="0"/>
              <a:t>Submit </a:t>
            </a:r>
            <a:r>
              <a:rPr lang="en-US" dirty="0"/>
              <a:t>IRS Form 14039, </a:t>
            </a:r>
            <a:r>
              <a:rPr lang="en-US" i="1" dirty="0"/>
              <a:t>Identity Theft Affidavit</a:t>
            </a:r>
          </a:p>
          <a:p>
            <a:pPr marL="183686" indent="-198438">
              <a:spcBef>
                <a:spcPts val="300"/>
              </a:spcBef>
            </a:pPr>
            <a:r>
              <a:rPr lang="en-US" spc="-50" dirty="0"/>
              <a:t>Contact the Federal Trade Commission at </a:t>
            </a:r>
            <a:r>
              <a:rPr lang="en-US" i="1" spc="-50" dirty="0"/>
              <a:t>www.identitytheft.gov</a:t>
            </a:r>
          </a:p>
          <a:p>
            <a:pPr>
              <a:spcAft>
                <a:spcPts val="600"/>
              </a:spcAft>
            </a:pPr>
            <a:r>
              <a:rPr lang="en-US" spc="-50" dirty="0"/>
              <a:t>Contact credit bureau to place “fraud alert” on credit record</a:t>
            </a:r>
          </a:p>
          <a:p>
            <a:pPr marL="568325" lvl="1" indent="-198438">
              <a:spcBef>
                <a:spcPts val="600"/>
              </a:spcBef>
            </a:pPr>
            <a:r>
              <a:rPr lang="en-US" dirty="0"/>
              <a:t>Equifax: 800-685-1111</a:t>
            </a:r>
          </a:p>
          <a:p>
            <a:pPr marL="568325" lvl="1" indent="-198438">
              <a:spcBef>
                <a:spcPts val="300"/>
              </a:spcBef>
            </a:pPr>
            <a:r>
              <a:rPr lang="en-US" dirty="0"/>
              <a:t>Experian: 888-397-3742</a:t>
            </a:r>
          </a:p>
          <a:p>
            <a:pPr marL="568325" lvl="1" indent="-198438">
              <a:spcBef>
                <a:spcPts val="300"/>
              </a:spcBef>
            </a:pPr>
            <a:r>
              <a:rPr lang="en-US" dirty="0"/>
              <a:t>TransUnion: 888-909-8872</a:t>
            </a:r>
          </a:p>
          <a:p>
            <a:endParaRPr lang="en-US" baseline="0"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39063107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138</a:t>
            </a:fld>
            <a:endParaRPr lang="en-US" dirty="0">
              <a:solidFill>
                <a:prstClr val="black"/>
              </a:solidFill>
            </a:endParaRPr>
          </a:p>
        </p:txBody>
      </p:sp>
    </p:spTree>
    <p:extLst>
      <p:ext uri="{BB962C8B-B14F-4D97-AF65-F5344CB8AC3E}">
        <p14:creationId xmlns:p14="http://schemas.microsoft.com/office/powerpoint/2010/main" val="2590053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solidFill>
                  <a:prstClr val="black"/>
                </a:solidFill>
              </a:rPr>
              <a:pPr/>
              <a:t>139</a:t>
            </a:fld>
            <a:endParaRPr lang="en-US" dirty="0">
              <a:solidFill>
                <a:prstClr val="black"/>
              </a:solidFill>
            </a:endParaRPr>
          </a:p>
        </p:txBody>
      </p:sp>
    </p:spTree>
    <p:extLst>
      <p:ext uri="{BB962C8B-B14F-4D97-AF65-F5344CB8AC3E}">
        <p14:creationId xmlns:p14="http://schemas.microsoft.com/office/powerpoint/2010/main" val="205127772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23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the page, you will find information for:</a:t>
            </a:r>
          </a:p>
          <a:p>
            <a:r>
              <a:rPr lang="en-US" dirty="0"/>
              <a:t>Active military personnel and veterans</a:t>
            </a:r>
          </a:p>
          <a:p>
            <a:r>
              <a:rPr lang="en-US" dirty="0"/>
              <a:t>Retired person and senior citizens</a:t>
            </a:r>
          </a:p>
          <a:p>
            <a:r>
              <a:rPr lang="en-US" dirty="0"/>
              <a:t>The self-employed, cash-earners and estimated tax filers. I’ll touch on this section more in the next slide as this will impact the STEP partners</a:t>
            </a:r>
          </a:p>
          <a:p>
            <a:r>
              <a:rPr lang="en-US" dirty="0"/>
              <a:t>Foreign language filers; and,</a:t>
            </a:r>
          </a:p>
          <a:p>
            <a:r>
              <a:rPr lang="en-US" dirty="0"/>
              <a:t>Information and link to contact TaxSlayer Volunteer Support</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14</a:t>
            </a:fld>
            <a:endParaRPr lang="en-US" dirty="0"/>
          </a:p>
        </p:txBody>
      </p:sp>
    </p:spTree>
    <p:extLst>
      <p:ext uri="{BB962C8B-B14F-4D97-AF65-F5344CB8AC3E}">
        <p14:creationId xmlns:p14="http://schemas.microsoft.com/office/powerpoint/2010/main" val="388023981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431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covered a lot with this training, I hope it will help you to help others with filing their 2021 tax returns.  Thank you again for all that you do to help the taxpayers of the state of New York.</a:t>
            </a:r>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70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Free Filing Assistance Packet has the main forms in it that are needed for filing. We include the IT 201 packet that has NYS, NYC and MCTMT in it, then the IT-196 for itemized deductions, the IT-225 for New York state modifications and the IT-195 which allows  taxpayers to allocate any refund they having coming to them. I will discuss this later in the presentation.</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15</a:t>
            </a:fld>
            <a:endParaRPr lang="en-US" dirty="0"/>
          </a:p>
        </p:txBody>
      </p:sp>
    </p:spTree>
    <p:extLst>
      <p:ext uri="{BB962C8B-B14F-4D97-AF65-F5344CB8AC3E}">
        <p14:creationId xmlns:p14="http://schemas.microsoft.com/office/powerpoint/2010/main" val="4008499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those forms, we have the IT-227 for voluntary contributions, the IT -214 Claim for real property tax credit for homeowners and renters, and the NYC-210 Claim for the New York City School Tax Credit.</a:t>
            </a:r>
          </a:p>
          <a:p>
            <a:endParaRPr lang="en-US" dirty="0"/>
          </a:p>
          <a:p>
            <a:r>
              <a:rPr lang="en-US" dirty="0"/>
              <a:t>We also include some informational items, the DTF-215 Earned income tax credit- recordkeeping suggestions for self-employed persons and the CO-309 how are you paid for your work and services?  These item are great to hand out to taxpayers who are not sure what they should keep for their tax records when they are self-employed.</a:t>
            </a:r>
          </a:p>
          <a:p>
            <a:endParaRPr lang="en-US" dirty="0"/>
          </a:p>
          <a:p>
            <a:r>
              <a:rPr lang="en-US" dirty="0"/>
              <a:t>While we mail out the packets these materials can be printed from the free filing assistance volunteer packet page as well.</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16</a:t>
            </a:fld>
            <a:endParaRPr lang="en-US" dirty="0"/>
          </a:p>
        </p:txBody>
      </p:sp>
    </p:spTree>
    <p:extLst>
      <p:ext uri="{BB962C8B-B14F-4D97-AF65-F5344CB8AC3E}">
        <p14:creationId xmlns:p14="http://schemas.microsoft.com/office/powerpoint/2010/main" val="1629138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for these packets to be mailed, you should have sent those requests in already as we were looking for them by December 20, 2024. the Include </a:t>
            </a:r>
          </a:p>
          <a:p>
            <a:endParaRPr lang="en-US" dirty="0"/>
          </a:p>
          <a:p>
            <a:pPr marL="171450" indent="-171450">
              <a:buFont typeface="Arial" panose="020B0604020202020204" pitchFamily="34" charset="0"/>
              <a:buChar char="•"/>
            </a:pPr>
            <a:r>
              <a:rPr lang="en-US" dirty="0"/>
              <a:t>your name, email, and mailing address (no P.O. boxes!);  </a:t>
            </a:r>
          </a:p>
          <a:p>
            <a:pPr marL="171450" indent="-171450">
              <a:buFont typeface="Arial" panose="020B0604020202020204" pitchFamily="34" charset="0"/>
              <a:buChar char="•"/>
            </a:pPr>
            <a:r>
              <a:rPr lang="en-US" dirty="0"/>
              <a:t>the number of packets you need (no more than 5); and </a:t>
            </a:r>
          </a:p>
          <a:p>
            <a:pPr marL="171450" indent="-171450">
              <a:buFont typeface="Arial" panose="020B0604020202020204" pitchFamily="34" charset="0"/>
              <a:buChar char="•"/>
            </a:pPr>
            <a:r>
              <a:rPr lang="en-US" dirty="0"/>
              <a:t>any other forms and how many.  </a:t>
            </a:r>
          </a:p>
          <a:p>
            <a:pPr marL="171450" indent="-171450">
              <a:buFont typeface="Arial" panose="020B0604020202020204" pitchFamily="34" charset="0"/>
              <a:buChar char="•"/>
            </a:pPr>
            <a:endParaRPr lang="en-US" dirty="0"/>
          </a:p>
          <a:p>
            <a:r>
              <a:rPr lang="en-US" dirty="0"/>
              <a:t>Packets will ship no later than the week of January </a:t>
            </a:r>
            <a:r>
              <a:rPr lang="en-US" b="1" dirty="0"/>
              <a:t>13</a:t>
            </a:r>
            <a:r>
              <a:rPr lang="en-US" dirty="0"/>
              <a:t>, 2025</a:t>
            </a:r>
          </a:p>
        </p:txBody>
      </p:sp>
      <p:sp>
        <p:nvSpPr>
          <p:cNvPr id="4" name="Slide Number Placeholder 3"/>
          <p:cNvSpPr>
            <a:spLocks noGrp="1"/>
          </p:cNvSpPr>
          <p:nvPr>
            <p:ph type="sldNum" sz="quarter" idx="10"/>
          </p:nvPr>
        </p:nvSpPr>
        <p:spPr/>
        <p:txBody>
          <a:bodyPr/>
          <a:lstStyle/>
          <a:p>
            <a:fld id="{91A0B44D-A91D-47A7-878F-B25D0A2D7B65}" type="slidenum">
              <a:rPr lang="en-US" smtClean="0"/>
              <a:pPr/>
              <a:t>17</a:t>
            </a:fld>
            <a:endParaRPr lang="en-US" dirty="0"/>
          </a:p>
        </p:txBody>
      </p:sp>
    </p:spTree>
    <p:extLst>
      <p:ext uri="{BB962C8B-B14F-4D97-AF65-F5344CB8AC3E}">
        <p14:creationId xmlns:p14="http://schemas.microsoft.com/office/powerpoint/2010/main" val="252195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The TP-301 is the intake questionnaire that provides guidance on income, expenses, deductions and credits that do not automatically carry over from the federal return:</a:t>
            </a:r>
            <a:endParaRPr lang="en-US" b="0" dirty="0"/>
          </a:p>
          <a:p>
            <a:pPr marL="171450" indent="-171450">
              <a:spcBef>
                <a:spcPts val="1200"/>
              </a:spcBef>
              <a:buFont typeface="Arial" panose="020B0604020202020204" pitchFamily="34" charset="0"/>
              <a:buChar char="•"/>
            </a:pPr>
            <a:endParaRPr lang="en-US" b="0" dirty="0"/>
          </a:p>
          <a:p>
            <a:pPr marL="171450" indent="-171450">
              <a:spcBef>
                <a:spcPts val="1200"/>
              </a:spcBef>
              <a:buFont typeface="Arial" panose="020B0604020202020204" pitchFamily="34" charset="0"/>
              <a:buChar char="•"/>
            </a:pPr>
            <a:r>
              <a:rPr lang="en-US" b="0" dirty="0"/>
              <a:t>New York State additions and subtractions</a:t>
            </a:r>
          </a:p>
          <a:p>
            <a:pPr marL="171450" indent="-171450">
              <a:spcBef>
                <a:spcPts val="600"/>
              </a:spcBef>
              <a:buFont typeface="Arial" panose="020B0604020202020204" pitchFamily="34" charset="0"/>
              <a:buChar char="•"/>
            </a:pPr>
            <a:r>
              <a:rPr lang="en-US" b="0" dirty="0"/>
              <a:t>New York State only credits</a:t>
            </a:r>
          </a:p>
          <a:p>
            <a:pPr marL="171450" indent="-171450">
              <a:spcBef>
                <a:spcPts val="600"/>
              </a:spcBef>
              <a:buFont typeface="Arial" panose="020B0604020202020204" pitchFamily="34" charset="0"/>
              <a:buChar char="•"/>
            </a:pPr>
            <a:r>
              <a:rPr lang="en-US" b="0" dirty="0"/>
              <a:t>pension exclusions</a:t>
            </a:r>
          </a:p>
          <a:p>
            <a:pPr marL="171450" indent="-171450">
              <a:spcBef>
                <a:spcPts val="600"/>
              </a:spcBef>
              <a:buFont typeface="Arial" panose="020B0604020202020204" pitchFamily="34" charset="0"/>
              <a:buChar char="•"/>
            </a:pPr>
            <a:r>
              <a:rPr lang="en-US" b="0" dirty="0"/>
              <a:t>New York State, New York City, and Yonkers residency questions</a:t>
            </a:r>
          </a:p>
          <a:p>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solidFill>
                  <a:srgbClr val="007681"/>
                </a:solidFill>
              </a:rPr>
              <a:t>We had a few updates on the TP-301 for this year.  We added School district back and added 529 saving to the qualify education.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18</a:t>
            </a:fld>
            <a:endParaRPr lang="en-US" dirty="0"/>
          </a:p>
        </p:txBody>
      </p:sp>
    </p:spTree>
    <p:extLst>
      <p:ext uri="{BB962C8B-B14F-4D97-AF65-F5344CB8AC3E}">
        <p14:creationId xmlns:p14="http://schemas.microsoft.com/office/powerpoint/2010/main" val="10318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strike="noStrike" baseline="0" dirty="0">
                <a:latin typeface="Arial-BoldMT"/>
              </a:rPr>
              <a:t>IT-229, </a:t>
            </a:r>
            <a:r>
              <a:rPr lang="en-US" i="1" u="none" strike="noStrike" baseline="0" dirty="0">
                <a:latin typeface="Arial-BoldMT"/>
              </a:rPr>
              <a:t>Real Property Tax Relief Credit, </a:t>
            </a:r>
            <a:r>
              <a:rPr lang="en-US" dirty="0">
                <a:latin typeface="Arial-BoldMT"/>
              </a:rPr>
              <a:t>was discontinued.</a:t>
            </a:r>
            <a:endParaRPr lang="en-US" i="1" u="none" strike="noStrike" baseline="0" dirty="0">
              <a:latin typeface="Arial-BoldMT"/>
            </a:endParaRPr>
          </a:p>
        </p:txBody>
      </p:sp>
      <p:sp>
        <p:nvSpPr>
          <p:cNvPr id="4" name="Slide Number Placeholder 3"/>
          <p:cNvSpPr>
            <a:spLocks noGrp="1"/>
          </p:cNvSpPr>
          <p:nvPr>
            <p:ph type="sldNum" sz="quarter" idx="10"/>
          </p:nvPr>
        </p:nvSpPr>
        <p:spPr/>
        <p:txBody>
          <a:bodyPr/>
          <a:lstStyle/>
          <a:p>
            <a:fld id="{91A0B44D-A91D-47A7-878F-B25D0A2D7B65}" type="slidenum">
              <a:rPr lang="en-US" smtClean="0"/>
              <a:pPr/>
              <a:t>19</a:t>
            </a:fld>
            <a:endParaRPr lang="en-US" dirty="0"/>
          </a:p>
        </p:txBody>
      </p:sp>
    </p:spTree>
    <p:extLst>
      <p:ext uri="{BB962C8B-B14F-4D97-AF65-F5344CB8AC3E}">
        <p14:creationId xmlns:p14="http://schemas.microsoft.com/office/powerpoint/2010/main" val="116031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6425" y="696913"/>
            <a:ext cx="6199188" cy="3486150"/>
          </a:xfrm>
        </p:spPr>
      </p:sp>
      <p:sp>
        <p:nvSpPr>
          <p:cNvPr id="3" name="Notes Placeholder 2"/>
          <p:cNvSpPr>
            <a:spLocks noGrp="1"/>
          </p:cNvSpPr>
          <p:nvPr>
            <p:ph type="body" idx="1"/>
          </p:nvPr>
        </p:nvSpPr>
        <p:spPr/>
        <p:txBody>
          <a:bodyPr/>
          <a:lstStyle/>
          <a:p>
            <a:r>
              <a:rPr lang="en-US" dirty="0"/>
              <a:t>Some of you may have seen this Compliance Continuum slide in the past.  It shows how </a:t>
            </a:r>
            <a:r>
              <a:rPr lang="en-US" b="1" dirty="0"/>
              <a:t>actions</a:t>
            </a:r>
            <a:r>
              <a:rPr lang="en-US" dirty="0"/>
              <a:t> can be taken by both taxpayers and the Department which enable us to be more efficient.  These actions on the left side of the continuum like proposing legislation, publishing clear guidance and instructions, and, for taxpayers, filing their returns and making payments timely, also cost both the taxpayers and Department less money.   On the right side we have the more expensive and time-consuming things like audits, collections and litigation.  </a:t>
            </a:r>
          </a:p>
          <a:p>
            <a:endParaRPr lang="en-US" dirty="0"/>
          </a:p>
          <a:p>
            <a:r>
              <a:rPr lang="en-US" dirty="0"/>
              <a:t>While the department will always have some activity on the right side of the continuum, the left is </a:t>
            </a:r>
            <a:r>
              <a:rPr lang="en-US" b="1" dirty="0"/>
              <a:t>really</a:t>
            </a:r>
            <a:r>
              <a:rPr lang="en-US" dirty="0"/>
              <a:t> where we have tried </a:t>
            </a:r>
            <a:r>
              <a:rPr lang="en-US" b="1" dirty="0"/>
              <a:t>to focus</a:t>
            </a:r>
            <a:r>
              <a:rPr lang="en-US" dirty="0"/>
              <a:t> on improvement opportunities.  </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26401B9A-9839-4401-AF4A-95E0DE25B7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34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resources available to you can be found on our website, like forms and publications.  You can also get many documents in other languages.  In addition, limited additional quantities of some forms can be mailed to you during the filing season. Order by sending an email to NYStax.SpecReq@tax.ny.gov.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20</a:t>
            </a:fld>
            <a:endParaRPr lang="en-US" dirty="0"/>
          </a:p>
        </p:txBody>
      </p:sp>
    </p:spTree>
    <p:extLst>
      <p:ext uri="{BB962C8B-B14F-4D97-AF65-F5344CB8AC3E}">
        <p14:creationId xmlns:p14="http://schemas.microsoft.com/office/powerpoint/2010/main" val="36990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FF0000"/>
                </a:solidFill>
              </a:rPr>
              <a:t>Approved SETP slide:</a:t>
            </a:r>
          </a:p>
          <a:p>
            <a:r>
              <a:rPr lang="en-US" dirty="0"/>
              <a:t>This section has a great deal of information to assist you with filers who are self-employed, cash earners, or those who may need to make estimated tax payments:</a:t>
            </a:r>
          </a:p>
          <a:p>
            <a:pPr marL="171450" indent="-171450">
              <a:buFont typeface="Arial" panose="020B0604020202020204" pitchFamily="34" charset="0"/>
              <a:buChar char="•"/>
            </a:pPr>
            <a:r>
              <a:rPr lang="en-US" dirty="0"/>
              <a:t>Make an estimated income tax payment</a:t>
            </a:r>
          </a:p>
          <a:p>
            <a:pPr marL="171450" indent="-171450">
              <a:buFont typeface="Arial" panose="020B0604020202020204" pitchFamily="34" charset="0"/>
              <a:buChar char="•"/>
            </a:pPr>
            <a:r>
              <a:rPr lang="en-US" dirty="0"/>
              <a:t>Compute your estimated tax</a:t>
            </a:r>
          </a:p>
          <a:p>
            <a:pPr marL="171450" indent="-171450">
              <a:buFont typeface="Arial" panose="020B0604020202020204" pitchFamily="34" charset="0"/>
              <a:buChar char="•"/>
            </a:pPr>
            <a:r>
              <a:rPr lang="en-US" dirty="0"/>
              <a:t>Who must make estimated tax payments</a:t>
            </a:r>
          </a:p>
          <a:p>
            <a:pPr marL="171450" indent="-171450">
              <a:buFont typeface="Arial" panose="020B0604020202020204" pitchFamily="34" charset="0"/>
              <a:buChar char="•"/>
            </a:pPr>
            <a:r>
              <a:rPr lang="en-US" dirty="0"/>
              <a:t>Penalty for underestimating your estimated tax</a:t>
            </a:r>
          </a:p>
          <a:p>
            <a:pPr marL="171450" indent="-171450">
              <a:buFont typeface="Arial" panose="020B0604020202020204" pitchFamily="34" charset="0"/>
              <a:buChar char="•"/>
            </a:pPr>
            <a:r>
              <a:rPr lang="en-US" dirty="0"/>
              <a:t>Estimated taxes homepage</a:t>
            </a:r>
          </a:p>
          <a:p>
            <a:pPr marL="171450" indent="-171450">
              <a:buFont typeface="Arial" panose="020B0604020202020204" pitchFamily="34" charset="0"/>
              <a:buChar char="•"/>
            </a:pPr>
            <a:r>
              <a:rPr lang="en-US" dirty="0"/>
              <a:t>Form CO-309, Tax Basics: How are you paid for your work and services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21</a:t>
            </a:fld>
            <a:endParaRPr lang="en-US" dirty="0"/>
          </a:p>
        </p:txBody>
      </p:sp>
    </p:spTree>
    <p:extLst>
      <p:ext uri="{BB962C8B-B14F-4D97-AF65-F5344CB8AC3E}">
        <p14:creationId xmlns:p14="http://schemas.microsoft.com/office/powerpoint/2010/main" val="3038061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1" i="1" dirty="0">
                <a:solidFill>
                  <a:srgbClr val="FF0000"/>
                </a:solidFill>
              </a:rPr>
              <a:t>Approved SETP slide:</a:t>
            </a:r>
            <a:endParaRPr lang="en-US" dirty="0"/>
          </a:p>
          <a:p>
            <a:r>
              <a:rPr lang="en-US" dirty="0"/>
              <a:t>Other resources include the self-employed resource center. On the self-employed resource center page, you can find information: </a:t>
            </a:r>
          </a:p>
          <a:p>
            <a:r>
              <a:rPr lang="en-US" dirty="0"/>
              <a:t>For self-employed individuals – with not employees and self-employed with employees</a:t>
            </a:r>
          </a:p>
          <a:p>
            <a:r>
              <a:rPr lang="en-US" dirty="0"/>
              <a:t>How to manage your documentation, see Recordkeeping for businesses and Recordkeeping for individuals; and,</a:t>
            </a:r>
          </a:p>
          <a:p>
            <a:r>
              <a:rPr lang="en-US" dirty="0"/>
              <a:t>Our monthly income and deductions worksheet, Deduction tracker.</a:t>
            </a:r>
          </a:p>
        </p:txBody>
      </p:sp>
      <p:sp>
        <p:nvSpPr>
          <p:cNvPr id="4" name="Slide Number Placeholder 3"/>
          <p:cNvSpPr>
            <a:spLocks noGrp="1"/>
          </p:cNvSpPr>
          <p:nvPr>
            <p:ph type="sldNum" sz="quarter" idx="10"/>
          </p:nvPr>
        </p:nvSpPr>
        <p:spPr/>
        <p:txBody>
          <a:bodyPr/>
          <a:lstStyle/>
          <a:p>
            <a:fld id="{91A0B44D-A91D-47A7-878F-B25D0A2D7B65}" type="slidenum">
              <a:rPr lang="en-US" smtClean="0"/>
              <a:pPr/>
              <a:t>22</a:t>
            </a:fld>
            <a:endParaRPr lang="en-US" dirty="0"/>
          </a:p>
        </p:txBody>
      </p:sp>
    </p:spTree>
    <p:extLst>
      <p:ext uri="{BB962C8B-B14F-4D97-AF65-F5344CB8AC3E}">
        <p14:creationId xmlns:p14="http://schemas.microsoft.com/office/powerpoint/2010/main" val="1504720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1" i="1" dirty="0">
                <a:solidFill>
                  <a:srgbClr val="FF0000"/>
                </a:solidFill>
              </a:rPr>
              <a:t>Approved SETP slide:</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23</a:t>
            </a:fld>
            <a:endParaRPr lang="en-US" dirty="0"/>
          </a:p>
        </p:txBody>
      </p:sp>
    </p:spTree>
    <p:extLst>
      <p:ext uri="{BB962C8B-B14F-4D97-AF65-F5344CB8AC3E}">
        <p14:creationId xmlns:p14="http://schemas.microsoft.com/office/powerpoint/2010/main" val="1251081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Another great resource to you is the Tax professional hotline.  Many of you have this number, but I want to reiterate that this number is a dedicated hotline only for you!   </a:t>
            </a:r>
          </a:p>
          <a:p>
            <a:pPr marL="0" indent="0">
              <a:buFont typeface="Wingdings" panose="05000000000000000000" pitchFamily="2" charset="2"/>
              <a:buNone/>
            </a:pPr>
            <a:r>
              <a:rPr lang="en-US" dirty="0"/>
              <a:t>So if you haven’t written it down, please do so now.</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Average wait time to speak to a representative is 2 minutes</a:t>
            </a:r>
          </a:p>
          <a:p>
            <a:pPr marL="171450" indent="-171450">
              <a:buFont typeface="Wingdings" panose="05000000000000000000" pitchFamily="2" charset="2"/>
              <a:buChar char="§"/>
            </a:pPr>
            <a:r>
              <a:rPr lang="en-US" dirty="0"/>
              <a:t>Staff are experienced and equipped to handle your technical questions</a:t>
            </a:r>
          </a:p>
          <a:p>
            <a:pPr marL="171450" indent="-171450">
              <a:buFont typeface="Wingdings" panose="05000000000000000000" pitchFamily="2" charset="2"/>
              <a:buChar char="§"/>
            </a:pPr>
            <a:endParaRPr lang="en-US" dirty="0"/>
          </a:p>
          <a:p>
            <a:r>
              <a:rPr lang="en-US" b="1" dirty="0"/>
              <a:t>Its IMPORTANT to remember!</a:t>
            </a:r>
          </a:p>
          <a:p>
            <a:endParaRPr lang="en-US" b="1" dirty="0"/>
          </a:p>
          <a:p>
            <a:r>
              <a:rPr lang="en-US" dirty="0"/>
              <a:t>“Do not give the Tax Professional Hotline number to your clients!  The staff on this line will not assist your clients and they’ll be transferred to the appropriate phone number.”</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366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Taxpayers will have until April 15, 2025 to file their 2024 and pay amounts owed.  Taxpayers may request  a 6 months extension by filing Form IT-370 and paying any tax due, on or before this due date.</a:t>
            </a:r>
            <a:endParaRPr lang="en-US" sz="1800" b="0" dirty="0">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977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where to find resources, let’s get into the New York State return.</a:t>
            </a:r>
          </a:p>
        </p:txBody>
      </p:sp>
      <p:sp>
        <p:nvSpPr>
          <p:cNvPr id="4" name="Slide Number Placeholder 3"/>
          <p:cNvSpPr>
            <a:spLocks noGrp="1"/>
          </p:cNvSpPr>
          <p:nvPr>
            <p:ph type="sldNum" sz="quarter" idx="5"/>
          </p:nvPr>
        </p:nvSpPr>
        <p:spPr/>
        <p:txBody>
          <a:bodyPr/>
          <a:lstStyle/>
          <a:p>
            <a:fld id="{91A0B44D-A91D-47A7-878F-B25D0A2D7B65}" type="slidenum">
              <a:rPr lang="en-US" smtClean="0"/>
              <a:t>26</a:t>
            </a:fld>
            <a:endParaRPr lang="en-US" dirty="0"/>
          </a:p>
        </p:txBody>
      </p:sp>
    </p:spTree>
    <p:extLst>
      <p:ext uri="{BB962C8B-B14F-4D97-AF65-F5344CB8AC3E}">
        <p14:creationId xmlns:p14="http://schemas.microsoft.com/office/powerpoint/2010/main" val="2444914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know if a taxpayer is a resident or not and that they need to file here is the general flow of the New York State tax return.  The New York Return is based off of the federal return with adjustments and modifications. The flow starts with the same income items from the Federal Return that you put in Federal Adjusted Gross Income, but we have adjustments to that income to give you the federal adjusted gross income.  From there we have New York specific additions and subtractions to arrive at New York Adjusted Gross Income.  We then deduct a New York standard deduction or New York itemized deduction to arrive at NY taxable income.  Taxable income is used to compute the tax which is further reduced by tax credits.</a:t>
            </a:r>
          </a:p>
          <a:p>
            <a:endParaRPr lang="en-US" dirty="0"/>
          </a:p>
          <a:p>
            <a:r>
              <a:rPr lang="en-US" dirty="0"/>
              <a:t>We will now go through each section highlighting where we are unique.</a:t>
            </a:r>
          </a:p>
        </p:txBody>
      </p:sp>
      <p:sp>
        <p:nvSpPr>
          <p:cNvPr id="4" name="Slide Number Placeholder 3"/>
          <p:cNvSpPr>
            <a:spLocks noGrp="1"/>
          </p:cNvSpPr>
          <p:nvPr>
            <p:ph type="sldNum" sz="quarter" idx="5"/>
          </p:nvPr>
        </p:nvSpPr>
        <p:spPr/>
        <p:txBody>
          <a:bodyPr/>
          <a:lstStyle/>
          <a:p>
            <a:fld id="{91A0B44D-A91D-47A7-878F-B25D0A2D7B65}" type="slidenum">
              <a:rPr lang="en-US" smtClean="0"/>
              <a:pPr/>
              <a:t>27</a:t>
            </a:fld>
            <a:endParaRPr lang="en-US" dirty="0"/>
          </a:p>
        </p:txBody>
      </p:sp>
    </p:spTree>
    <p:extLst>
      <p:ext uri="{BB962C8B-B14F-4D97-AF65-F5344CB8AC3E}">
        <p14:creationId xmlns:p14="http://schemas.microsoft.com/office/powerpoint/2010/main" val="393661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filing a New York state return the first thing you must determine is residency.  You need to know if the taxpayer Is a resident, non-resident, or part-year resident.</a:t>
            </a:r>
          </a:p>
        </p:txBody>
      </p:sp>
      <p:sp>
        <p:nvSpPr>
          <p:cNvPr id="4" name="Slide Number Placeholder 3"/>
          <p:cNvSpPr>
            <a:spLocks noGrp="1"/>
          </p:cNvSpPr>
          <p:nvPr>
            <p:ph type="sldNum" sz="quarter" idx="10"/>
          </p:nvPr>
        </p:nvSpPr>
        <p:spPr/>
        <p:txBody>
          <a:bodyPr/>
          <a:lstStyle/>
          <a:p>
            <a:fld id="{91A0B44D-A91D-47A7-878F-B25D0A2D7B65}" type="slidenum">
              <a:rPr lang="en-US" smtClean="0"/>
              <a:t>28</a:t>
            </a:fld>
            <a:endParaRPr lang="en-US" dirty="0"/>
          </a:p>
        </p:txBody>
      </p:sp>
    </p:spTree>
    <p:extLst>
      <p:ext uri="{BB962C8B-B14F-4D97-AF65-F5344CB8AC3E}">
        <p14:creationId xmlns:p14="http://schemas.microsoft.com/office/powerpoint/2010/main" val="876481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Taxpayers must file a New York State resident return if:</a:t>
            </a:r>
          </a:p>
          <a:p>
            <a:pPr marL="0" indent="0">
              <a:buNone/>
            </a:pPr>
            <a:endParaRPr lang="en-US" b="0" dirty="0">
              <a:solidFill>
                <a:srgbClr val="007681"/>
              </a:solidFill>
            </a:endParaRPr>
          </a:p>
          <a:p>
            <a:pPr marL="171450" indent="-171450">
              <a:buFont typeface="Arial" panose="020B0604020202020204" pitchFamily="34" charset="0"/>
              <a:buChar char="•"/>
            </a:pPr>
            <a:r>
              <a:rPr lang="en-US" sz="1100" b="0" dirty="0"/>
              <a:t>they’re required to file a federal return;</a:t>
            </a:r>
          </a:p>
          <a:p>
            <a:pPr marL="171450" indent="-171450">
              <a:spcBef>
                <a:spcPts val="600"/>
              </a:spcBef>
              <a:buFont typeface="Arial" panose="020B0604020202020204" pitchFamily="34" charset="0"/>
              <a:buChar char="•"/>
            </a:pPr>
            <a:r>
              <a:rPr lang="en-US" sz="1100" b="0" dirty="0"/>
              <a:t>($3,100 or more if the taxpayer is single and can be claimed as a dependent on another taxpayer’s federal tax return);</a:t>
            </a:r>
          </a:p>
          <a:p>
            <a:pPr marL="171450" indent="-171450">
              <a:spcBef>
                <a:spcPts val="600"/>
              </a:spcBef>
              <a:buFont typeface="Arial" panose="020B0604020202020204" pitchFamily="34" charset="0"/>
              <a:buChar char="•"/>
            </a:pPr>
            <a:r>
              <a:rPr lang="en-US" sz="1100" b="0" dirty="0"/>
              <a:t>they want to claim a refund from any New York State, New York City, or Yonkers income taxes withheld from their pay; or</a:t>
            </a:r>
          </a:p>
          <a:p>
            <a:pPr marL="171450" indent="-171450">
              <a:spcBef>
                <a:spcPts val="600"/>
              </a:spcBef>
              <a:buFont typeface="Arial" panose="020B0604020202020204" pitchFamily="34" charset="0"/>
              <a:buChar char="•"/>
            </a:pPr>
            <a:r>
              <a:rPr lang="en-US" sz="1100" b="0" dirty="0"/>
              <a:t>they want to claim New York refundable or carryover credits.</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29</a:t>
            </a:fld>
            <a:endParaRPr lang="en-US" dirty="0"/>
          </a:p>
        </p:txBody>
      </p:sp>
    </p:spTree>
    <p:extLst>
      <p:ext uri="{BB962C8B-B14F-4D97-AF65-F5344CB8AC3E}">
        <p14:creationId xmlns:p14="http://schemas.microsoft.com/office/powerpoint/2010/main" val="382808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we reworked the volunteer training presentation to better match the flow of the New York State return. </a:t>
            </a:r>
          </a:p>
          <a:p>
            <a:r>
              <a:rPr lang="en-US" dirty="0"/>
              <a:t>You will notice we do not have a specific “what’s new” section.  Instead, we added New icons to any pages that reflect brand new items and an updated icon to reflect sections that were updated for other items.  As you can see from the agenda,  we added more sections to explain the different areas of the New York return, so after we cover general volunteer resources we will then go to:</a:t>
            </a:r>
          </a:p>
          <a:p>
            <a:endParaRPr lang="en-US" dirty="0"/>
          </a:p>
          <a:p>
            <a:pPr marL="171450" indent="-171450">
              <a:buFont typeface="Arial" panose="020B0604020202020204" pitchFamily="34" charset="0"/>
              <a:buChar char="•"/>
            </a:pPr>
            <a:r>
              <a:rPr lang="en-US" dirty="0"/>
              <a:t>New York State Volunteer Requirements</a:t>
            </a:r>
          </a:p>
          <a:p>
            <a:pPr marL="171450" indent="-171450">
              <a:buFont typeface="Arial" panose="020B0604020202020204" pitchFamily="34" charset="0"/>
              <a:buChar char="•"/>
            </a:pPr>
            <a:r>
              <a:rPr lang="en-US" dirty="0"/>
              <a:t>Volunteer Resources</a:t>
            </a:r>
          </a:p>
          <a:p>
            <a:pPr marL="171450" indent="-171450">
              <a:buFont typeface="Arial" panose="020B0604020202020204" pitchFamily="34" charset="0"/>
              <a:buChar char="•"/>
            </a:pPr>
            <a:r>
              <a:rPr lang="en-US" dirty="0"/>
              <a:t>New York State Filing Requirements</a:t>
            </a:r>
          </a:p>
          <a:p>
            <a:pPr marL="171450" indent="-171450">
              <a:buFont typeface="Arial" panose="020B0604020202020204" pitchFamily="34" charset="0"/>
              <a:buChar char="•"/>
            </a:pPr>
            <a:r>
              <a:rPr lang="en-US" dirty="0"/>
              <a:t>New York State Income and Adjustments</a:t>
            </a:r>
          </a:p>
          <a:p>
            <a:pPr marL="171450" indent="-171450">
              <a:buFont typeface="Arial" panose="020B0604020202020204" pitchFamily="34" charset="0"/>
              <a:buChar char="•"/>
            </a:pPr>
            <a:r>
              <a:rPr lang="en-US" dirty="0"/>
              <a:t>New York State Modifications</a:t>
            </a:r>
          </a:p>
          <a:p>
            <a:pPr marL="171450" indent="-171450">
              <a:buFont typeface="Arial" panose="020B0604020202020204" pitchFamily="34" charset="0"/>
              <a:buChar char="•"/>
            </a:pPr>
            <a:r>
              <a:rPr lang="en-US" dirty="0"/>
              <a:t>New York State Standard and Itemized Deductions</a:t>
            </a:r>
          </a:p>
          <a:p>
            <a:pPr marL="171450" indent="-171450">
              <a:buFont typeface="Arial" panose="020B0604020202020204" pitchFamily="34" charset="0"/>
              <a:buChar char="•"/>
            </a:pPr>
            <a:r>
              <a:rPr lang="en-US" dirty="0"/>
              <a:t>New York State Credits</a:t>
            </a:r>
          </a:p>
          <a:p>
            <a:pPr marL="171450" indent="-171450">
              <a:buFont typeface="Arial" panose="020B0604020202020204" pitchFamily="34" charset="0"/>
              <a:buChar char="•"/>
            </a:pPr>
            <a:r>
              <a:rPr lang="en-US" dirty="0"/>
              <a:t>New York State Personal Income Tax Filing</a:t>
            </a:r>
          </a:p>
          <a:p>
            <a:pPr marL="171450" indent="-171450">
              <a:buFont typeface="Arial" panose="020B0604020202020204" pitchFamily="34" charset="0"/>
              <a:buChar char="•"/>
            </a:pPr>
            <a:r>
              <a:rPr lang="en-US" dirty="0"/>
              <a:t>Reminders</a:t>
            </a:r>
          </a:p>
          <a:p>
            <a:pPr marL="171450" indent="-171450">
              <a:buFont typeface="Arial" panose="020B0604020202020204" pitchFamily="34" charset="0"/>
              <a:buChar char="•"/>
            </a:pPr>
            <a:r>
              <a:rPr lang="en-US" dirty="0"/>
              <a:t>Tax Department Programs and Initiatives</a:t>
            </a:r>
          </a:p>
          <a:p>
            <a:endParaRPr lang="en-US" dirty="0"/>
          </a:p>
          <a:p>
            <a:r>
              <a:rPr lang="en-US" dirty="0"/>
              <a:t>We hope you like this new format, so let’s get started.</a:t>
            </a:r>
          </a:p>
        </p:txBody>
      </p:sp>
      <p:sp>
        <p:nvSpPr>
          <p:cNvPr id="4" name="Slide Number Placeholder 3"/>
          <p:cNvSpPr>
            <a:spLocks noGrp="1"/>
          </p:cNvSpPr>
          <p:nvPr>
            <p:ph type="sldNum" sz="quarter" idx="10"/>
          </p:nvPr>
        </p:nvSpPr>
        <p:spPr/>
        <p:txBody>
          <a:bodyPr/>
          <a:lstStyle/>
          <a:p>
            <a:fld id="{91A0B44D-A91D-47A7-878F-B25D0A2D7B65}" type="slidenum">
              <a:rPr lang="en-US" smtClean="0"/>
              <a:pPr/>
              <a:t>3</a:t>
            </a:fld>
            <a:endParaRPr lang="en-US" dirty="0"/>
          </a:p>
        </p:txBody>
      </p:sp>
    </p:spTree>
    <p:extLst>
      <p:ext uri="{BB962C8B-B14F-4D97-AF65-F5344CB8AC3E}">
        <p14:creationId xmlns:p14="http://schemas.microsoft.com/office/powerpoint/2010/main" val="502216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If the taxpayer is a resident for New York State income tax purposes and is required to file an income tax return, they will need to file Form IT-201, </a:t>
            </a:r>
            <a:r>
              <a:rPr lang="en-US" sz="2200" i="1" dirty="0"/>
              <a:t>Resident Income Tax Return</a:t>
            </a:r>
            <a:r>
              <a:rPr lang="en-US" sz="2200" dirty="0"/>
              <a:t>.  </a:t>
            </a:r>
          </a:p>
          <a:p>
            <a:endParaRPr lang="en-US" sz="2200"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sz="1100" dirty="0"/>
              <a:t>If the taxpayer is a part-year resident or nonresident for New York State income tax purposes and is required to file an income tax return, they will need to file Form IT-203, Nonresident and Part-Year Resident Income Tax Return. </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30</a:t>
            </a:fld>
            <a:endParaRPr lang="en-US" dirty="0"/>
          </a:p>
        </p:txBody>
      </p:sp>
    </p:spTree>
    <p:extLst>
      <p:ext uri="{BB962C8B-B14F-4D97-AF65-F5344CB8AC3E}">
        <p14:creationId xmlns:p14="http://schemas.microsoft.com/office/powerpoint/2010/main" val="594436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To be considered a resident of New York State for tax purposes, an individual must fall into one of two categories.</a:t>
            </a:r>
          </a:p>
          <a:p>
            <a:pPr marL="0" indent="0">
              <a:buNone/>
            </a:pPr>
            <a:endParaRPr lang="en-US" b="0" dirty="0">
              <a:solidFill>
                <a:srgbClr val="007681"/>
              </a:solidFill>
            </a:endParaRPr>
          </a:p>
          <a:p>
            <a:pPr marL="0" indent="0">
              <a:spcBef>
                <a:spcPts val="2000"/>
              </a:spcBef>
              <a:buFont typeface="Arial" panose="020B0604020202020204" pitchFamily="34" charset="0"/>
              <a:buNone/>
            </a:pPr>
            <a:r>
              <a:rPr lang="en-US" sz="2200" b="0" dirty="0"/>
              <a:t>Domiciliary: the taxpayer's </a:t>
            </a:r>
            <a:r>
              <a:rPr lang="en-US" sz="2200" b="0" i="1" dirty="0"/>
              <a:t>domicile</a:t>
            </a:r>
            <a:r>
              <a:rPr lang="en-US" sz="2200" b="0" dirty="0"/>
              <a:t> is New York State.  Meaning their permanent home is located in New York.</a:t>
            </a:r>
          </a:p>
          <a:p>
            <a:pPr marL="342900" indent="-342900">
              <a:spcBef>
                <a:spcPts val="2000"/>
              </a:spcBef>
              <a:buFont typeface="Arial" panose="020B0604020202020204" pitchFamily="34" charset="0"/>
              <a:buChar char="•"/>
            </a:pPr>
            <a:endParaRPr lang="en-US" sz="2200" b="0" dirty="0"/>
          </a:p>
          <a:p>
            <a:pPr marL="0" indent="0">
              <a:spcBef>
                <a:spcPts val="1800"/>
              </a:spcBef>
              <a:buFont typeface="Arial" panose="020B0604020202020204" pitchFamily="34" charset="0"/>
              <a:buNone/>
            </a:pPr>
            <a:r>
              <a:rPr lang="en-US" sz="2200" b="0" dirty="0"/>
              <a:t>Statutory Resident: the taxpayer's </a:t>
            </a:r>
            <a:r>
              <a:rPr lang="en-US" sz="2200" b="0" i="1" dirty="0"/>
              <a:t>domicile</a:t>
            </a:r>
            <a:r>
              <a:rPr lang="en-US" sz="2200" b="0" dirty="0"/>
              <a:t> is not of New York State, but:</a:t>
            </a:r>
          </a:p>
          <a:p>
            <a:pPr marL="681037" lvl="1" indent="-342900">
              <a:spcBef>
                <a:spcPts val="1200"/>
              </a:spcBef>
              <a:buFont typeface="Arial" panose="020B0604020202020204" pitchFamily="34" charset="0"/>
              <a:buChar char="•"/>
            </a:pPr>
            <a:r>
              <a:rPr lang="en-US" sz="2000" b="0" dirty="0"/>
              <a:t>the taxpayer maintains a </a:t>
            </a:r>
            <a:r>
              <a:rPr lang="en-US" sz="2000" b="0" i="1" dirty="0"/>
              <a:t>permanent place of abode </a:t>
            </a:r>
            <a:r>
              <a:rPr lang="en-US" sz="2000" b="0" dirty="0"/>
              <a:t>in New York State; and</a:t>
            </a:r>
          </a:p>
          <a:p>
            <a:pPr marL="681037" lvl="1" indent="-342900">
              <a:spcBef>
                <a:spcPts val="1200"/>
              </a:spcBef>
              <a:buFont typeface="Arial" panose="020B0604020202020204" pitchFamily="34" charset="0"/>
              <a:buChar char="•"/>
            </a:pPr>
            <a:r>
              <a:rPr lang="en-US" sz="2000" b="0" dirty="0"/>
              <a:t>the taxpayer spends more than 183 days in New York State.</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31</a:t>
            </a:fld>
            <a:endParaRPr lang="en-US" dirty="0"/>
          </a:p>
        </p:txBody>
      </p:sp>
    </p:spTree>
    <p:extLst>
      <p:ext uri="{BB962C8B-B14F-4D97-AF65-F5344CB8AC3E}">
        <p14:creationId xmlns:p14="http://schemas.microsoft.com/office/powerpoint/2010/main" val="209901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50" dirty="0"/>
              <a:t>What is a permanent place of abode?  It’s a residence (a building or structure </a:t>
            </a:r>
            <a:r>
              <a:rPr lang="en-US" dirty="0"/>
              <a:t>where a person can live) that you permanently maintain, whether you own it or not, and is suitable for year-round use.  A permanent place of abode usually includes a residence that your spouse owns or leases.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32</a:t>
            </a:fld>
            <a:endParaRPr lang="en-US" dirty="0"/>
          </a:p>
        </p:txBody>
      </p:sp>
    </p:spTree>
    <p:extLst>
      <p:ext uri="{BB962C8B-B14F-4D97-AF65-F5344CB8AC3E}">
        <p14:creationId xmlns:p14="http://schemas.microsoft.com/office/powerpoint/2010/main" val="831964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3000"/>
              </a:spcBef>
            </a:pPr>
            <a:r>
              <a:rPr lang="en-US" sz="1100" dirty="0"/>
              <a:t>Taxpayers may have to file a New York State return if they're a nonresident of New York and they have </a:t>
            </a:r>
            <a:r>
              <a:rPr lang="en-US" sz="1100" b="1" dirty="0"/>
              <a:t>income from New York State sources.</a:t>
            </a:r>
          </a:p>
          <a:p>
            <a:endParaRPr lang="en-US" baseline="0"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dirty="0"/>
              <a:t>See the instructions for Form IT-203 for a list of items considered </a:t>
            </a:r>
            <a:r>
              <a:rPr lang="en-US" i="1" dirty="0"/>
              <a:t>New York sourced income</a:t>
            </a:r>
            <a:r>
              <a:rPr lang="en-US" dirty="0"/>
              <a:t>. </a:t>
            </a:r>
            <a:endParaRPr lang="en-US" sz="1100" dirty="0"/>
          </a:p>
          <a:p>
            <a:endParaRPr lang="en-US" baseline="0" dirty="0"/>
          </a:p>
          <a:p>
            <a:pPr algn="l">
              <a:buFont typeface="Arial" panose="020B0604020202020204" pitchFamily="34" charset="0"/>
              <a:buNone/>
            </a:pPr>
            <a:r>
              <a:rPr lang="en-US" baseline="0" dirty="0"/>
              <a:t>Examples include: </a:t>
            </a:r>
          </a:p>
          <a:p>
            <a:pPr marL="171450" indent="-171450" algn="l">
              <a:buFont typeface="Arial" panose="020B0604020202020204" pitchFamily="34" charset="0"/>
              <a:buChar char="•"/>
            </a:pPr>
            <a:r>
              <a:rPr lang="en-US" b="0" i="0" dirty="0">
                <a:solidFill>
                  <a:srgbClr val="111111"/>
                </a:solidFill>
                <a:effectLst/>
                <a:latin typeface="Proxima Nova"/>
              </a:rPr>
              <a:t>services performed in New York State;</a:t>
            </a:r>
          </a:p>
          <a:p>
            <a:pPr marL="171450" indent="-171450" algn="l">
              <a:buFont typeface="Arial" panose="020B0604020202020204" pitchFamily="34" charset="0"/>
              <a:buChar char="•"/>
            </a:pPr>
            <a:r>
              <a:rPr lang="en-US" b="0" i="0" dirty="0">
                <a:solidFill>
                  <a:srgbClr val="111111"/>
                </a:solidFill>
                <a:effectLst/>
                <a:latin typeface="Proxima Nova"/>
              </a:rPr>
              <a:t>business, trade, profession, or occupation carried on in New York State</a:t>
            </a:r>
          </a:p>
          <a:p>
            <a:endParaRPr lang="en-US" baseline="0" dirty="0"/>
          </a:p>
        </p:txBody>
      </p:sp>
      <p:sp>
        <p:nvSpPr>
          <p:cNvPr id="4" name="Slide Number Placeholder 3"/>
          <p:cNvSpPr>
            <a:spLocks noGrp="1"/>
          </p:cNvSpPr>
          <p:nvPr>
            <p:ph type="sldNum" sz="quarter" idx="10"/>
          </p:nvPr>
        </p:nvSpPr>
        <p:spPr/>
        <p:txBody>
          <a:bodyPr/>
          <a:lstStyle/>
          <a:p>
            <a:fld id="{91A0B44D-A91D-47A7-878F-B25D0A2D7B65}" type="slidenum">
              <a:rPr lang="en-US" smtClean="0"/>
              <a:t>33</a:t>
            </a:fld>
            <a:endParaRPr lang="en-US" dirty="0"/>
          </a:p>
        </p:txBody>
      </p:sp>
    </p:spTree>
    <p:extLst>
      <p:ext uri="{BB962C8B-B14F-4D97-AF65-F5344CB8AC3E}">
        <p14:creationId xmlns:p14="http://schemas.microsoft.com/office/powerpoint/2010/main" val="4182902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Many taxpayers have been asking how New York is treating the fact that so many nonresidents are telecommuting.  We have long standing rules in this area. </a:t>
            </a:r>
            <a:r>
              <a:rPr lang="en-US" b="0" i="0" dirty="0">
                <a:solidFill>
                  <a:srgbClr val="111111"/>
                </a:solidFill>
                <a:effectLst/>
                <a:latin typeface="+mj-lt"/>
              </a:rPr>
              <a:t>For nonresidents whose </a:t>
            </a:r>
            <a:r>
              <a:rPr lang="en-US" b="1" i="0" dirty="0">
                <a:solidFill>
                  <a:srgbClr val="111111"/>
                </a:solidFill>
                <a:effectLst/>
                <a:latin typeface="+mj-lt"/>
              </a:rPr>
              <a:t>primary office </a:t>
            </a:r>
            <a:r>
              <a:rPr lang="en-US" b="0" i="0" dirty="0">
                <a:solidFill>
                  <a:srgbClr val="111111"/>
                </a:solidFill>
                <a:effectLst/>
                <a:latin typeface="+mj-lt"/>
              </a:rPr>
              <a:t>is in New York State, days spent telecommuting outside of New York are considered days worked in the state </a:t>
            </a:r>
            <a:r>
              <a:rPr lang="en-US" b="0" i="1" dirty="0">
                <a:solidFill>
                  <a:srgbClr val="111111"/>
                </a:solidFill>
                <a:effectLst/>
                <a:latin typeface="+mj-lt"/>
              </a:rPr>
              <a:t>unless</a:t>
            </a:r>
            <a:r>
              <a:rPr lang="en-US" b="0" i="0" dirty="0">
                <a:solidFill>
                  <a:srgbClr val="111111"/>
                </a:solidFill>
                <a:effectLst/>
                <a:latin typeface="+mj-lt"/>
              </a:rPr>
              <a:t> the employer has established a </a:t>
            </a:r>
            <a:r>
              <a:rPr lang="en-US" b="1" i="0" dirty="0">
                <a:solidFill>
                  <a:srgbClr val="111111"/>
                </a:solidFill>
                <a:effectLst/>
                <a:latin typeface="+mj-lt"/>
              </a:rPr>
              <a:t>bona fide employer office </a:t>
            </a:r>
            <a:r>
              <a:rPr lang="en-US" b="0" i="0" dirty="0">
                <a:solidFill>
                  <a:srgbClr val="111111"/>
                </a:solidFill>
                <a:effectLst/>
                <a:latin typeface="+mj-lt"/>
              </a:rPr>
              <a:t>at your telecommuting location.</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There are a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number of factors</a:t>
            </a:r>
            <a:r>
              <a:rPr lang="en-US" sz="1200" kern="1200" dirty="0">
                <a:solidFill>
                  <a:schemeClr val="tx1"/>
                </a:solidFill>
                <a:effectLst/>
                <a:latin typeface="Arial" panose="020B0604020202020204" pitchFamily="34" charset="0"/>
                <a:ea typeface="+mn-ea"/>
                <a:cs typeface="Arial" panose="020B0604020202020204" pitchFamily="34" charset="0"/>
              </a:rPr>
              <a:t> that determine whether your employer has established a bona fide employer office at your telecommuting location.  In general, unless your employer specifically acted to establish a bona fide employer office at your telecommuting location, you will continue to owe New York State income tax on income earned while telecommuting.</a:t>
            </a:r>
          </a:p>
          <a:p>
            <a:endParaRPr lang="en-US"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34</a:t>
            </a:fld>
            <a:endParaRPr lang="en-US" dirty="0"/>
          </a:p>
        </p:txBody>
      </p:sp>
    </p:spTree>
    <p:extLst>
      <p:ext uri="{BB962C8B-B14F-4D97-AF65-F5344CB8AC3E}">
        <p14:creationId xmlns:p14="http://schemas.microsoft.com/office/powerpoint/2010/main" val="1321569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dirty="0"/>
              <a:t>For more information on telecommuting, See TSB-M-06(5)I </a:t>
            </a:r>
            <a:r>
              <a:rPr lang="en-US" i="1" dirty="0"/>
              <a:t>New York Tax Treatment of Nonresidents and Part-Year Residents Application of the Convenience of the Employer Test to Telecommuters </a:t>
            </a:r>
            <a:r>
              <a:rPr lang="en-US" dirty="0"/>
              <a:t>and others for all the details and the webpage </a:t>
            </a:r>
            <a:r>
              <a:rPr lang="en-US" i="1" dirty="0"/>
              <a:t>Frequently asked questions about filing requirements, residency and telecommuting for new York state Personal income tax, </a:t>
            </a:r>
            <a:r>
              <a:rPr lang="en-US" dirty="0"/>
              <a:t>which can be found on our website www.tax.ny.gov.  Search, “telecommuting.”</a:t>
            </a:r>
          </a:p>
          <a:p>
            <a:endParaRPr lang="en-US"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35</a:t>
            </a:fld>
            <a:endParaRPr lang="en-US" dirty="0"/>
          </a:p>
        </p:txBody>
      </p:sp>
    </p:spTree>
    <p:extLst>
      <p:ext uri="{BB962C8B-B14F-4D97-AF65-F5344CB8AC3E}">
        <p14:creationId xmlns:p14="http://schemas.microsoft.com/office/powerpoint/2010/main" val="1249326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Taxpayers must report New York City income tax or Yonkers resident income tax surcharge on their state return if they:</a:t>
            </a:r>
          </a:p>
          <a:p>
            <a:pPr lvl="1"/>
            <a:r>
              <a:rPr lang="en-US" sz="1400" dirty="0"/>
              <a:t>were a New York City or Yonkers resident for the tax year, and</a:t>
            </a:r>
          </a:p>
          <a:p>
            <a:pPr lvl="1"/>
            <a:r>
              <a:rPr lang="en-US" sz="1400" dirty="0"/>
              <a:t>have to file a New York State return.</a:t>
            </a:r>
          </a:p>
          <a:p>
            <a:r>
              <a:rPr lang="en-US" sz="1400" dirty="0"/>
              <a:t>New York City includes the Bronx, Brooklyn (Kings), Manhattan (New York), Queens, and Staten Island (Richmond). </a:t>
            </a:r>
          </a:p>
          <a:p>
            <a:r>
              <a:rPr lang="en-US" sz="1400" dirty="0"/>
              <a:t> </a:t>
            </a:r>
          </a:p>
        </p:txBody>
      </p:sp>
      <p:sp>
        <p:nvSpPr>
          <p:cNvPr id="4" name="Slide Number Placeholder 3"/>
          <p:cNvSpPr>
            <a:spLocks noGrp="1"/>
          </p:cNvSpPr>
          <p:nvPr>
            <p:ph type="sldNum" sz="quarter" idx="5"/>
          </p:nvPr>
        </p:nvSpPr>
        <p:spPr/>
        <p:txBody>
          <a:bodyPr/>
          <a:lstStyle/>
          <a:p>
            <a:fld id="{91A0B44D-A91D-47A7-878F-B25D0A2D7B65}" type="slidenum">
              <a:rPr lang="en-US" smtClean="0"/>
              <a:t>36</a:t>
            </a:fld>
            <a:endParaRPr lang="en-US" dirty="0"/>
          </a:p>
        </p:txBody>
      </p:sp>
    </p:spTree>
    <p:extLst>
      <p:ext uri="{BB962C8B-B14F-4D97-AF65-F5344CB8AC3E}">
        <p14:creationId xmlns:p14="http://schemas.microsoft.com/office/powerpoint/2010/main" val="170667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rgbClr val="222222"/>
                </a:solidFill>
                <a:effectLst/>
                <a:latin typeface="+mj-lt"/>
              </a:rPr>
              <a:t>Taxpayers who changed their New York City or Yonkers resident status during the year must complete </a:t>
            </a:r>
            <a:r>
              <a:rPr lang="en-US" sz="1400" b="0" i="0" dirty="0">
                <a:effectLst/>
                <a:latin typeface="+mj-lt"/>
              </a:rPr>
              <a:t>Form IT-360.1</a:t>
            </a:r>
            <a:r>
              <a:rPr lang="en-US" sz="1400" b="0" i="0" dirty="0">
                <a:solidFill>
                  <a:srgbClr val="222222"/>
                </a:solidFill>
                <a:effectLst/>
                <a:latin typeface="+mj-lt"/>
              </a:rPr>
              <a:t>, </a:t>
            </a:r>
            <a:r>
              <a:rPr lang="en-US" sz="1400" b="0" i="1" dirty="0">
                <a:solidFill>
                  <a:srgbClr val="222222"/>
                </a:solidFill>
                <a:effectLst/>
                <a:latin typeface="+mj-lt"/>
              </a:rPr>
              <a:t>Change of City Resident Status</a:t>
            </a:r>
            <a:r>
              <a:rPr lang="en-US" sz="1400" b="0" i="0" dirty="0">
                <a:solidFill>
                  <a:srgbClr val="222222"/>
                </a:solidFill>
                <a:effectLst/>
                <a:latin typeface="+mj-lt"/>
              </a:rPr>
              <a:t>.</a:t>
            </a:r>
          </a:p>
          <a:p>
            <a:r>
              <a:rPr lang="en-US" sz="1400" dirty="0">
                <a:solidFill>
                  <a:srgbClr val="222222"/>
                </a:solidFill>
                <a:latin typeface="+mj-lt"/>
              </a:rPr>
              <a:t>Form IT-360.1 must be included with: </a:t>
            </a:r>
          </a:p>
          <a:p>
            <a:pPr lvl="1"/>
            <a:r>
              <a:rPr lang="en-US" sz="1400" dirty="0">
                <a:solidFill>
                  <a:srgbClr val="222222"/>
                </a:solidFill>
                <a:latin typeface="+mj-lt"/>
              </a:rPr>
              <a:t>Form IT-201: to report applicable New York State tax and part-year New York City resident tax, or part-year Yonkers resident income tax surcharge (or both), or </a:t>
            </a:r>
          </a:p>
          <a:p>
            <a:pPr lvl="1"/>
            <a:r>
              <a:rPr lang="en-US" sz="1400" dirty="0">
                <a:latin typeface="+mj-lt"/>
              </a:rPr>
              <a:t>Form IT-203: to report part-year New York State resident tax and part-year New York City resident tax or part-year Yonkers resident income tax surcharge.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37</a:t>
            </a:fld>
            <a:endParaRPr lang="en-US" dirty="0"/>
          </a:p>
        </p:txBody>
      </p:sp>
    </p:spTree>
    <p:extLst>
      <p:ext uri="{BB962C8B-B14F-4D97-AF65-F5344CB8AC3E}">
        <p14:creationId xmlns:p14="http://schemas.microsoft.com/office/powerpoint/2010/main" val="1346775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692150"/>
            <a:ext cx="6157913" cy="3463925"/>
          </a:xfrm>
        </p:spPr>
      </p:sp>
      <p:sp>
        <p:nvSpPr>
          <p:cNvPr id="3" name="Notes Placeholder 2"/>
          <p:cNvSpPr>
            <a:spLocks noGrp="1"/>
          </p:cNvSpPr>
          <p:nvPr>
            <p:ph type="body" idx="1"/>
          </p:nvPr>
        </p:nvSpPr>
        <p:spPr/>
        <p:txBody>
          <a:bodyPr/>
          <a:lstStyle/>
          <a:p>
            <a:r>
              <a:rPr lang="en-US" sz="2300" i="1" dirty="0"/>
              <a:t>The Veterans Auto and Education Improvement Act </a:t>
            </a:r>
            <a:r>
              <a:rPr lang="en-US" sz="2300" dirty="0"/>
              <a:t>of 2022 (enacted on January 5, 2023) made changes to the </a:t>
            </a:r>
            <a:r>
              <a:rPr lang="en-US" sz="2300" i="1" dirty="0"/>
              <a:t>Servicemembers Civil Relief Act</a:t>
            </a:r>
            <a:r>
              <a:rPr lang="en-US" sz="2300" dirty="0"/>
              <a:t>. </a:t>
            </a:r>
          </a:p>
          <a:p>
            <a:r>
              <a:rPr lang="en-US" sz="2300" dirty="0"/>
              <a:t>Under this Act, the spouse of a servicemember may keep their personal residence or domicile for tax filing purposes, or both the servicemember and spouse are authorized to elect to use any of the following for tax filing purposes:</a:t>
            </a:r>
          </a:p>
          <a:p>
            <a:pPr lvl="1">
              <a:spcBef>
                <a:spcPts val="300"/>
              </a:spcBef>
            </a:pPr>
            <a:r>
              <a:rPr lang="en-US" dirty="0"/>
              <a:t>the residence or domicile of the servicemember</a:t>
            </a:r>
          </a:p>
          <a:p>
            <a:pPr lvl="1">
              <a:spcBef>
                <a:spcPts val="0"/>
              </a:spcBef>
            </a:pPr>
            <a:r>
              <a:rPr lang="en-US" dirty="0"/>
              <a:t>the residence or domicile of the spouse</a:t>
            </a:r>
          </a:p>
          <a:p>
            <a:pPr lvl="1">
              <a:spcBef>
                <a:spcPts val="0"/>
              </a:spcBef>
            </a:pPr>
            <a:r>
              <a:rPr lang="en-US" dirty="0"/>
              <a:t>the permanent duty station of the servicemember</a:t>
            </a:r>
          </a:p>
          <a:p>
            <a:pPr lvl="1">
              <a:spcBef>
                <a:spcPts val="0"/>
              </a:spcBef>
            </a:pPr>
            <a:endParaRPr lang="en-US" dirty="0"/>
          </a:p>
          <a:p>
            <a:pPr lvl="0">
              <a:spcBef>
                <a:spcPts val="0"/>
              </a:spcBef>
            </a:pPr>
            <a:r>
              <a:rPr lang="en-US" sz="1800" dirty="0">
                <a:effectLst/>
                <a:latin typeface="Segoe UI" panose="020B0502040204020203" pitchFamily="34" charset="0"/>
              </a:rPr>
              <a:t>The 2024 IT-201-I and IT-203-I will have 6 special condition codes that will be replacing the current special condition code M4. Other form instructions are being updated for this change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6401B9A-9839-4401-AF4A-95E0DE25B78F}" type="slidenum">
              <a:rPr lang="en-US" smtClean="0"/>
              <a:t>38</a:t>
            </a:fld>
            <a:endParaRPr lang="en-US" dirty="0"/>
          </a:p>
        </p:txBody>
      </p:sp>
    </p:spTree>
    <p:extLst>
      <p:ext uri="{BB962C8B-B14F-4D97-AF65-F5344CB8AC3E}">
        <p14:creationId xmlns:p14="http://schemas.microsoft.com/office/powerpoint/2010/main" val="1577563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income and adjustments.</a:t>
            </a:r>
          </a:p>
        </p:txBody>
      </p:sp>
      <p:sp>
        <p:nvSpPr>
          <p:cNvPr id="4" name="Slide Number Placeholder 3"/>
          <p:cNvSpPr>
            <a:spLocks noGrp="1"/>
          </p:cNvSpPr>
          <p:nvPr>
            <p:ph type="sldNum" sz="quarter" idx="5"/>
          </p:nvPr>
        </p:nvSpPr>
        <p:spPr/>
        <p:txBody>
          <a:bodyPr/>
          <a:lstStyle/>
          <a:p>
            <a:fld id="{91A0B44D-A91D-47A7-878F-B25D0A2D7B65}" type="slidenum">
              <a:rPr lang="en-US" smtClean="0"/>
              <a:pPr/>
              <a:t>39</a:t>
            </a:fld>
            <a:endParaRPr lang="en-US" dirty="0"/>
          </a:p>
        </p:txBody>
      </p:sp>
    </p:spTree>
    <p:extLst>
      <p:ext uri="{BB962C8B-B14F-4D97-AF65-F5344CB8AC3E}">
        <p14:creationId xmlns:p14="http://schemas.microsoft.com/office/powerpoint/2010/main" val="62939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we reworked the volunteer training presentation to better match the flow of the New York State return. </a:t>
            </a:r>
          </a:p>
          <a:p>
            <a:r>
              <a:rPr lang="en-US" dirty="0"/>
              <a:t>You will notice we do not have a specific “what’s new” section.  Instead, we added New icons to any pages that reflect brand new items and an updated icon to reflect sections that were updated for other items.  As you can see from the agenda,  we added more sections to explain the different areas of the New York return, so after we cover general volunteer resources we will then go to:</a:t>
            </a:r>
          </a:p>
          <a:p>
            <a:endParaRPr lang="en-US" dirty="0"/>
          </a:p>
          <a:p>
            <a:pPr marL="171450" indent="-171450">
              <a:buFont typeface="Arial" panose="020B0604020202020204" pitchFamily="34" charset="0"/>
              <a:buChar char="•"/>
            </a:pPr>
            <a:r>
              <a:rPr lang="en-US" dirty="0"/>
              <a:t>New York State Volunteer Requirements</a:t>
            </a:r>
          </a:p>
          <a:p>
            <a:pPr marL="171450" indent="-171450">
              <a:buFont typeface="Arial" panose="020B0604020202020204" pitchFamily="34" charset="0"/>
              <a:buChar char="•"/>
            </a:pPr>
            <a:r>
              <a:rPr lang="en-US" dirty="0"/>
              <a:t>Volunteer Resources</a:t>
            </a:r>
          </a:p>
          <a:p>
            <a:pPr marL="171450" indent="-171450">
              <a:buFont typeface="Arial" panose="020B0604020202020204" pitchFamily="34" charset="0"/>
              <a:buChar char="•"/>
            </a:pPr>
            <a:r>
              <a:rPr lang="en-US" dirty="0"/>
              <a:t>New York State Filing Requirements</a:t>
            </a:r>
          </a:p>
          <a:p>
            <a:pPr marL="171450" indent="-171450">
              <a:buFont typeface="Arial" panose="020B0604020202020204" pitchFamily="34" charset="0"/>
              <a:buChar char="•"/>
            </a:pPr>
            <a:r>
              <a:rPr lang="en-US" dirty="0"/>
              <a:t>New York State Income and Adjustments</a:t>
            </a:r>
          </a:p>
          <a:p>
            <a:pPr marL="171450" indent="-171450">
              <a:buFont typeface="Arial" panose="020B0604020202020204" pitchFamily="34" charset="0"/>
              <a:buChar char="•"/>
            </a:pPr>
            <a:r>
              <a:rPr lang="en-US" dirty="0"/>
              <a:t>New York State Modifications</a:t>
            </a:r>
          </a:p>
          <a:p>
            <a:pPr marL="171450" indent="-171450">
              <a:buFont typeface="Arial" panose="020B0604020202020204" pitchFamily="34" charset="0"/>
              <a:buChar char="•"/>
            </a:pPr>
            <a:r>
              <a:rPr lang="en-US" dirty="0"/>
              <a:t>New York State Standard and Itemized Deductions</a:t>
            </a:r>
          </a:p>
          <a:p>
            <a:pPr marL="171450" indent="-171450">
              <a:buFont typeface="Arial" panose="020B0604020202020204" pitchFamily="34" charset="0"/>
              <a:buChar char="•"/>
            </a:pPr>
            <a:r>
              <a:rPr lang="en-US" dirty="0"/>
              <a:t>New York State Credits</a:t>
            </a:r>
          </a:p>
          <a:p>
            <a:pPr marL="171450" indent="-171450">
              <a:buFont typeface="Arial" panose="020B0604020202020204" pitchFamily="34" charset="0"/>
              <a:buChar char="•"/>
            </a:pPr>
            <a:r>
              <a:rPr lang="en-US" dirty="0"/>
              <a:t>New York State Personal Income Tax Filing</a:t>
            </a:r>
          </a:p>
          <a:p>
            <a:pPr marL="171450" indent="-171450">
              <a:buFont typeface="Arial" panose="020B0604020202020204" pitchFamily="34" charset="0"/>
              <a:buChar char="•"/>
            </a:pPr>
            <a:r>
              <a:rPr lang="en-US" dirty="0"/>
              <a:t>Reminders</a:t>
            </a:r>
          </a:p>
          <a:p>
            <a:pPr marL="171450" indent="-171450">
              <a:buFont typeface="Arial" panose="020B0604020202020204" pitchFamily="34" charset="0"/>
              <a:buChar char="•"/>
            </a:pPr>
            <a:r>
              <a:rPr lang="en-US" dirty="0"/>
              <a:t>Tax Department Programs and Initiatives</a:t>
            </a:r>
          </a:p>
          <a:p>
            <a:endParaRPr lang="en-US" dirty="0"/>
          </a:p>
          <a:p>
            <a:r>
              <a:rPr lang="en-US" dirty="0"/>
              <a:t>We hope you like this new format, so let’s get started.</a:t>
            </a:r>
          </a:p>
        </p:txBody>
      </p:sp>
      <p:sp>
        <p:nvSpPr>
          <p:cNvPr id="4" name="Slide Number Placeholder 3"/>
          <p:cNvSpPr>
            <a:spLocks noGrp="1"/>
          </p:cNvSpPr>
          <p:nvPr>
            <p:ph type="sldNum" sz="quarter" idx="10"/>
          </p:nvPr>
        </p:nvSpPr>
        <p:spPr/>
        <p:txBody>
          <a:bodyPr/>
          <a:lstStyle/>
          <a:p>
            <a:fld id="{91A0B44D-A91D-47A7-878F-B25D0A2D7B65}" type="slidenum">
              <a:rPr lang="en-US" smtClean="0"/>
              <a:pPr/>
              <a:t>4</a:t>
            </a:fld>
            <a:endParaRPr lang="en-US" dirty="0"/>
          </a:p>
        </p:txBody>
      </p:sp>
    </p:spTree>
    <p:extLst>
      <p:ext uri="{BB962C8B-B14F-4D97-AF65-F5344CB8AC3E}">
        <p14:creationId xmlns:p14="http://schemas.microsoft.com/office/powerpoint/2010/main" val="502216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Proxima Nova"/>
              </a:rPr>
              <a:t>The computation of New York State, New York City, and Yonkers income tax is based on the information reported on the federal income tax return, including income and federal adjustments to income.</a:t>
            </a:r>
          </a:p>
          <a:p>
            <a:endParaRPr lang="en-US" b="0" i="0" dirty="0">
              <a:solidFill>
                <a:srgbClr val="111111"/>
              </a:solidFill>
              <a:effectLst/>
              <a:latin typeface="Proxima Nova"/>
            </a:endParaRPr>
          </a:p>
          <a:p>
            <a:r>
              <a:rPr lang="en-US" b="1" dirty="0">
                <a:solidFill>
                  <a:schemeClr val="tx2"/>
                </a:solidFill>
              </a:rPr>
              <a:t>Federal adjusted gross income (FAGI) </a:t>
            </a:r>
            <a:r>
              <a:rPr lang="en-US" dirty="0"/>
              <a:t>is gross income minus adjustments to income. </a:t>
            </a:r>
          </a:p>
          <a:p>
            <a:r>
              <a:rPr lang="en-US" b="1" dirty="0">
                <a:solidFill>
                  <a:schemeClr val="tx2"/>
                </a:solidFill>
              </a:rPr>
              <a:t>Gross income </a:t>
            </a:r>
            <a:r>
              <a:rPr lang="en-US" dirty="0"/>
              <a:t>includes wages, dividends, capital gains, business income, retirement distributions, as well as other income.</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40</a:t>
            </a:fld>
            <a:endParaRPr lang="en-US" dirty="0"/>
          </a:p>
        </p:txBody>
      </p:sp>
    </p:spTree>
    <p:extLst>
      <p:ext uri="{BB962C8B-B14F-4D97-AF65-F5344CB8AC3E}">
        <p14:creationId xmlns:p14="http://schemas.microsoft.com/office/powerpoint/2010/main" val="1270625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 we will discuss addition and subtraction modifications, first let’s explain why we have these modifications.</a:t>
            </a: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41</a:t>
            </a:fld>
            <a:endParaRPr lang="en-US" dirty="0">
              <a:solidFill>
                <a:prstClr val="black"/>
              </a:solidFill>
              <a:latin typeface="Calibri"/>
            </a:endParaRPr>
          </a:p>
        </p:txBody>
      </p:sp>
    </p:spTree>
    <p:extLst>
      <p:ext uri="{BB962C8B-B14F-4D97-AF65-F5344CB8AC3E}">
        <p14:creationId xmlns:p14="http://schemas.microsoft.com/office/powerpoint/2010/main" val="733765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New York State taxes certain items of income not taxed by the federal government. Taxpayers must add these </a:t>
            </a:r>
            <a:r>
              <a:rPr lang="en-US" b="1" dirty="0"/>
              <a:t>New York additions </a:t>
            </a:r>
            <a:r>
              <a:rPr lang="en-US" dirty="0"/>
              <a:t>to FAGI.</a:t>
            </a:r>
          </a:p>
          <a:p>
            <a:pPr>
              <a:spcBef>
                <a:spcPts val="1200"/>
              </a:spcBef>
            </a:pPr>
            <a:r>
              <a:rPr lang="en-US" dirty="0"/>
              <a:t>Similarly, New York State does not tax certain items of income taxed by the federal government. Taxpayers must subtract these </a:t>
            </a:r>
            <a:r>
              <a:rPr lang="en-US" b="1" dirty="0"/>
              <a:t>New York subtractions </a:t>
            </a:r>
            <a:r>
              <a:rPr lang="en-US" dirty="0"/>
              <a:t>from FAGI.  </a:t>
            </a:r>
          </a:p>
          <a:p>
            <a:pPr>
              <a:spcBef>
                <a:spcPts val="1200"/>
              </a:spcBef>
            </a:pPr>
            <a:r>
              <a:rPr lang="en-US" b="1" dirty="0">
                <a:solidFill>
                  <a:schemeClr val="tx2"/>
                </a:solidFill>
              </a:rPr>
              <a:t>New York adjusted gross income (NYAGI) </a:t>
            </a:r>
            <a:r>
              <a:rPr lang="en-US" dirty="0"/>
              <a:t>is</a:t>
            </a:r>
            <a:r>
              <a:rPr lang="en-US" b="1" dirty="0">
                <a:solidFill>
                  <a:schemeClr val="tx2"/>
                </a:solidFill>
              </a:rPr>
              <a:t> </a:t>
            </a:r>
            <a:r>
              <a:rPr lang="en-US" dirty="0"/>
              <a:t>federal adjusted gross income after certain New York additions and New York subtractions (modifications). </a:t>
            </a:r>
          </a:p>
          <a:p>
            <a:pPr>
              <a:spcBef>
                <a:spcPts val="1200"/>
              </a:spcBef>
            </a:pPr>
            <a:endParaRPr lang="en-US" sz="1100" b="0" dirty="0"/>
          </a:p>
          <a:p>
            <a:pPr>
              <a:spcBef>
                <a:spcPts val="1200"/>
              </a:spcBef>
            </a:pPr>
            <a:r>
              <a:rPr lang="en-US" b="0" dirty="0"/>
              <a:t>For these additions and subtractions some items have their own line items on the return, but other items are included on the IT-225.  The software will place them appropriately.</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42</a:t>
            </a:fld>
            <a:endParaRPr lang="en-US" dirty="0"/>
          </a:p>
        </p:txBody>
      </p:sp>
    </p:spTree>
    <p:extLst>
      <p:ext uri="{BB962C8B-B14F-4D97-AF65-F5344CB8AC3E}">
        <p14:creationId xmlns:p14="http://schemas.microsoft.com/office/powerpoint/2010/main" val="228740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dirty="0"/>
              <a:t>New York State Addition and Subtraction modifications are generally reported on Form IT-225, unless specifically noted.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t>For these additions and subtractions some items have their own line items on the return, but other items are included on the IT-225.  The software will place them appropriately.</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43</a:t>
            </a:fld>
            <a:endParaRPr lang="en-US" dirty="0"/>
          </a:p>
        </p:txBody>
      </p:sp>
    </p:spTree>
    <p:extLst>
      <p:ext uri="{BB962C8B-B14F-4D97-AF65-F5344CB8AC3E}">
        <p14:creationId xmlns:p14="http://schemas.microsoft.com/office/powerpoint/2010/main" val="2440995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new York state additions include:</a:t>
            </a:r>
          </a:p>
          <a:p>
            <a:endParaRPr lang="en-US" dirty="0"/>
          </a:p>
          <a:p>
            <a:pPr marL="171450" indent="-171450">
              <a:buFont typeface="Arial" panose="020B0604020202020204" pitchFamily="34" charset="0"/>
              <a:buChar char="•"/>
            </a:pPr>
            <a:r>
              <a:rPr lang="en-US" dirty="0"/>
              <a:t>Interest income on state and local bonds</a:t>
            </a:r>
          </a:p>
          <a:p>
            <a:pPr marL="171450" indent="-171450">
              <a:buFont typeface="Arial" panose="020B0604020202020204" pitchFamily="34" charset="0"/>
              <a:buChar char="•"/>
            </a:pPr>
            <a:r>
              <a:rPr lang="en-US" dirty="0"/>
              <a:t>Net gain from casualty and theft loss</a:t>
            </a:r>
          </a:p>
          <a:p>
            <a:pPr marL="171450" indent="-171450">
              <a:buFont typeface="Arial" panose="020B0604020202020204" pitchFamily="34" charset="0"/>
              <a:buChar char="•"/>
            </a:pPr>
            <a:r>
              <a:rPr lang="en-US" dirty="0"/>
              <a:t>Public employee 414(h) retirement contributions</a:t>
            </a:r>
          </a:p>
          <a:p>
            <a:pPr marL="171450" indent="-171450">
              <a:buFont typeface="Arial" panose="020B0604020202020204" pitchFamily="34" charset="0"/>
              <a:buChar char="•"/>
            </a:pPr>
            <a:r>
              <a:rPr lang="en-US" dirty="0"/>
              <a:t>New York City Flexible Benefits Program (IRC 125) amounts deducted or deferred from salary</a:t>
            </a:r>
          </a:p>
          <a:p>
            <a:pPr marL="171450" marR="0" lvl="0" indent="-171450" algn="l" defTabSz="87917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York’s 529 college savings program</a:t>
            </a:r>
          </a:p>
          <a:p>
            <a:endParaRPr lang="en-US" dirty="0"/>
          </a:p>
          <a:p>
            <a:r>
              <a:rPr lang="en-US" dirty="0"/>
              <a:t>Let’s go into these one at a time.</a:t>
            </a:r>
          </a:p>
        </p:txBody>
      </p:sp>
      <p:sp>
        <p:nvSpPr>
          <p:cNvPr id="4" name="Slide Number Placeholder 3"/>
          <p:cNvSpPr>
            <a:spLocks noGrp="1"/>
          </p:cNvSpPr>
          <p:nvPr>
            <p:ph type="sldNum" sz="quarter" idx="10"/>
          </p:nvPr>
        </p:nvSpPr>
        <p:spPr/>
        <p:txBody>
          <a:bodyPr/>
          <a:lstStyle/>
          <a:p>
            <a:fld id="{91A0B44D-A91D-47A7-878F-B25D0A2D7B65}" type="slidenum">
              <a:rPr lang="en-US" smtClean="0"/>
              <a:pPr/>
              <a:t>44</a:t>
            </a:fld>
            <a:endParaRPr lang="en-US" dirty="0"/>
          </a:p>
        </p:txBody>
      </p:sp>
    </p:spTree>
    <p:extLst>
      <p:ext uri="{BB962C8B-B14F-4D97-AF65-F5344CB8AC3E}">
        <p14:creationId xmlns:p14="http://schemas.microsoft.com/office/powerpoint/2010/main" val="2079381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414H contributions and the IRC 125 flexible benefit programs:</a:t>
            </a:r>
          </a:p>
          <a:p>
            <a:endParaRPr lang="en-US" dirty="0"/>
          </a:p>
          <a:p>
            <a:r>
              <a:rPr lang="en-US" dirty="0"/>
              <a:t>Taxpayers must report 414(h) retirement contributions as an addition modification to their Federal Adjusted Gross Income (FAGI) on the New York State return.  These contributions are related to the New York State and Local Retirement System; New York City Retirement System; New York City Police Pension Fund, or New York City Teachers Retirement System.   </a:t>
            </a:r>
            <a:endParaRPr lang="en-US" spc="-50" dirty="0"/>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444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Reported to the employee in box 14 on Form W-2.  </a:t>
            </a:r>
          </a:p>
          <a:p>
            <a:pPr marL="171450" indent="-171450">
              <a:buFont typeface="Arial" panose="020B0604020202020204" pitchFamily="34" charset="0"/>
              <a:buChar char="•"/>
            </a:pPr>
            <a:endParaRPr lang="en-US" dirty="0"/>
          </a:p>
          <a:p>
            <a:pPr marL="171450" indent="-171450">
              <a:spcBef>
                <a:spcPts val="1000"/>
              </a:spcBef>
              <a:buFont typeface="Arial" panose="020B0604020202020204" pitchFamily="34" charset="0"/>
              <a:buChar char="•"/>
            </a:pPr>
            <a:r>
              <a:rPr lang="en-US" dirty="0"/>
              <a:t>414(h) pension contributions are added on line 21 of Form IT-201, </a:t>
            </a:r>
            <a:r>
              <a:rPr lang="en-US" i="1" dirty="0"/>
              <a:t>Resident Income Tax Return </a:t>
            </a:r>
            <a:r>
              <a:rPr lang="en-US" dirty="0"/>
              <a:t>and on line 21</a:t>
            </a:r>
            <a:br>
              <a:rPr lang="en-US" dirty="0"/>
            </a:br>
            <a:r>
              <a:rPr lang="en-US" dirty="0"/>
              <a:t>of Form IT-203, </a:t>
            </a:r>
            <a:r>
              <a:rPr lang="en-US" i="1" dirty="0"/>
              <a:t>Nonresident and Part-year Resident Income Tax Return</a:t>
            </a:r>
            <a:r>
              <a:rPr lang="en-US" dirty="0"/>
              <a:t>.</a:t>
            </a:r>
          </a:p>
          <a:p>
            <a:endParaRPr lang="en-US" dirty="0"/>
          </a:p>
          <a:p>
            <a:r>
              <a:rPr lang="en-US" i="1" dirty="0"/>
              <a:t>(Line numbers verified – </a:t>
            </a:r>
            <a:r>
              <a:rPr lang="en-US" i="1" dirty="0">
                <a:solidFill>
                  <a:srgbClr val="FF0000"/>
                </a:solidFill>
              </a:rPr>
              <a:t>2023</a:t>
            </a:r>
            <a:r>
              <a:rPr lang="en-US" i="1" dirty="0"/>
              <a:t> </a:t>
            </a:r>
            <a:r>
              <a:rPr lang="en-US" i="1" strike="sngStrike" dirty="0"/>
              <a:t>2022</a:t>
            </a:r>
            <a:r>
              <a:rPr lang="en-US" i="1" dirty="0"/>
              <a:t>)</a:t>
            </a:r>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5759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 who participate in a New York City flexible benefits program (IRC 125), must report the amount deducted or deferred from their salary as an addition modification. </a:t>
            </a:r>
          </a:p>
          <a:p>
            <a:endParaRPr lang="en-US" dirty="0"/>
          </a:p>
          <a:p>
            <a:r>
              <a:rPr lang="en-US" dirty="0"/>
              <a:t>This modification is for flexible benefits programs established by New York City or </a:t>
            </a:r>
            <a:r>
              <a:rPr lang="en-US" i="1" dirty="0"/>
              <a:t>certain other New York City public employers.</a:t>
            </a:r>
          </a:p>
          <a:p>
            <a:endParaRPr lang="en-US" i="1" dirty="0"/>
          </a:p>
          <a:p>
            <a:r>
              <a:rPr lang="en-US" dirty="0"/>
              <a:t>Form IT-225 instructions includes a list of </a:t>
            </a:r>
            <a:r>
              <a:rPr lang="en-US" i="1" dirty="0"/>
              <a:t>certain other New York City public employers. </a:t>
            </a:r>
            <a:endParaRPr lang="en-US"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47</a:t>
            </a:fld>
            <a:endParaRPr lang="en-US" dirty="0"/>
          </a:p>
        </p:txBody>
      </p:sp>
    </p:spTree>
    <p:extLst>
      <p:ext uri="{BB962C8B-B14F-4D97-AF65-F5344CB8AC3E}">
        <p14:creationId xmlns:p14="http://schemas.microsoft.com/office/powerpoint/2010/main" val="2345625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panose="020B0604020202020204" pitchFamily="34" charset="0"/>
              <a:buChar char="•"/>
            </a:pPr>
            <a:endParaRPr lang="en-US" dirty="0"/>
          </a:p>
          <a:p>
            <a:pPr marL="171450" indent="-171450">
              <a:spcBef>
                <a:spcPts val="1000"/>
              </a:spcBef>
              <a:buFont typeface="Arial" panose="020B0604020202020204" pitchFamily="34" charset="0"/>
              <a:buChar char="•"/>
            </a:pPr>
            <a:r>
              <a:rPr lang="en-US" dirty="0"/>
              <a:t>New York City flexible benefits program are reported on Form IT-225, </a:t>
            </a:r>
            <a:r>
              <a:rPr lang="en-US" i="1" dirty="0"/>
              <a:t>New York State Modifications</a:t>
            </a:r>
            <a:r>
              <a:rPr lang="en-US" dirty="0"/>
              <a:t>, and then totaled with other additions and entered on line 23 of the IT-201 or line 22 of the IT-203.</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48</a:t>
            </a:fld>
            <a:endParaRPr lang="en-US" dirty="0"/>
          </a:p>
        </p:txBody>
      </p:sp>
    </p:spTree>
    <p:extLst>
      <p:ext uri="{BB962C8B-B14F-4D97-AF65-F5344CB8AC3E}">
        <p14:creationId xmlns:p14="http://schemas.microsoft.com/office/powerpoint/2010/main" val="584835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For Interest income on State and local bonds</a:t>
            </a:r>
          </a:p>
          <a:p>
            <a:pPr marL="0" indent="0">
              <a:spcBef>
                <a:spcPts val="600"/>
              </a:spcBef>
              <a:buNone/>
            </a:pPr>
            <a:r>
              <a:rPr lang="en-US" dirty="0"/>
              <a:t>If the interest is from other than New York State or it’s local governments, an addition modification must be made.</a:t>
            </a:r>
          </a:p>
          <a:p>
            <a:pPr marL="0" indent="0">
              <a:buNone/>
            </a:pPr>
            <a:endParaRPr lang="en-US" b="1" dirty="0">
              <a:solidFill>
                <a:srgbClr val="007681"/>
              </a:solidFill>
            </a:endParaRPr>
          </a:p>
          <a:p>
            <a:pPr marL="0" indent="0">
              <a:buNone/>
            </a:pPr>
            <a:r>
              <a:rPr lang="en-US" b="1" dirty="0">
                <a:solidFill>
                  <a:srgbClr val="007681"/>
                </a:solidFill>
              </a:rPr>
              <a:t>For Net Gains from Casualty and Theft Loss </a:t>
            </a:r>
          </a:p>
          <a:p>
            <a:pPr marL="0" indent="0">
              <a:spcBef>
                <a:spcPts val="600"/>
              </a:spcBef>
              <a:buNone/>
            </a:pPr>
            <a:r>
              <a:rPr lang="en-US" dirty="0"/>
              <a:t>When there is a net gain on the New York itemized deduction for a casualty or theft, an addition modification must be made.</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49</a:t>
            </a:fld>
            <a:endParaRPr lang="en-US" dirty="0">
              <a:solidFill>
                <a:prstClr val="black"/>
              </a:solidFill>
              <a:latin typeface="Calibri"/>
            </a:endParaRPr>
          </a:p>
        </p:txBody>
      </p:sp>
    </p:spTree>
    <p:extLst>
      <p:ext uri="{BB962C8B-B14F-4D97-AF65-F5344CB8AC3E}">
        <p14:creationId xmlns:p14="http://schemas.microsoft.com/office/powerpoint/2010/main" val="3840267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1484959b13_0_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11484959b13_0_25:notes"/>
          <p:cNvSpPr txBox="1">
            <a:spLocks noGrp="1"/>
          </p:cNvSpPr>
          <p:nvPr>
            <p:ph type="body" idx="1"/>
          </p:nvPr>
        </p:nvSpPr>
        <p:spPr>
          <a:xfrm>
            <a:off x="701040" y="4415790"/>
            <a:ext cx="5608320" cy="4183380"/>
          </a:xfrm>
          <a:prstGeom prst="rect">
            <a:avLst/>
          </a:prstGeom>
        </p:spPr>
        <p:txBody>
          <a:bodyPr spcFirstLastPara="1" wrap="square" lIns="93148" tIns="93148" rIns="93148" bIns="93148" anchor="t" anchorCtr="0">
            <a:noAutofit/>
          </a:bodyPr>
          <a:lstStyle/>
          <a:p>
            <a:endParaRPr lang="en-US" dirty="0"/>
          </a:p>
        </p:txBody>
      </p:sp>
    </p:spTree>
    <p:extLst>
      <p:ext uri="{BB962C8B-B14F-4D97-AF65-F5344CB8AC3E}">
        <p14:creationId xmlns:p14="http://schemas.microsoft.com/office/powerpoint/2010/main" val="628348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7849" indent="-342900">
              <a:spcBef>
                <a:spcPts val="600"/>
              </a:spcBef>
              <a:spcAft>
                <a:spcPts val="600"/>
              </a:spcAft>
            </a:pPr>
            <a:r>
              <a:rPr lang="en-US" dirty="0"/>
              <a:t>The New York State addback does not apply to withdrawals used for </a:t>
            </a:r>
            <a:r>
              <a:rPr lang="en-US" b="1" i="1" dirty="0"/>
              <a:t>qualified</a:t>
            </a:r>
            <a:r>
              <a:rPr lang="en-US" dirty="0"/>
              <a:t> education expenses. </a:t>
            </a:r>
          </a:p>
          <a:p>
            <a:pPr marL="397849" indent="-342900">
              <a:spcBef>
                <a:spcPts val="600"/>
              </a:spcBef>
              <a:spcAft>
                <a:spcPts val="600"/>
              </a:spcAft>
            </a:pPr>
            <a:endParaRPr lang="en-US" dirty="0"/>
          </a:p>
          <a:p>
            <a:pPr marL="397849" indent="-342900"/>
            <a:r>
              <a:rPr lang="en-US" dirty="0"/>
              <a:t>If a </a:t>
            </a:r>
            <a:r>
              <a:rPr lang="en-US" b="1" i="1" dirty="0"/>
              <a:t>nonqualified</a:t>
            </a:r>
            <a:r>
              <a:rPr lang="en-US" dirty="0"/>
              <a:t> withdrawal was made from a NYS 529 college saving program, the taxpayer must complete the worksheets for</a:t>
            </a:r>
          </a:p>
          <a:p>
            <a:pPr marL="397849" indent="-342900"/>
            <a:r>
              <a:rPr lang="en-US" dirty="0"/>
              <a:t>IT-201, lines 22 and 30 of the New York return to compute the amount of any required amounts.</a:t>
            </a:r>
          </a:p>
        </p:txBody>
      </p:sp>
      <p:sp>
        <p:nvSpPr>
          <p:cNvPr id="4" name="Slide Number Placeholder 3"/>
          <p:cNvSpPr>
            <a:spLocks noGrp="1"/>
          </p:cNvSpPr>
          <p:nvPr>
            <p:ph type="sldNum" sz="quarter" idx="10"/>
          </p:nvPr>
        </p:nvSpPr>
        <p:spPr/>
        <p:txBody>
          <a:bodyPr/>
          <a:lstStyle/>
          <a:p>
            <a:fld id="{91A0B44D-A91D-47A7-878F-B25D0A2D7B65}" type="slidenum">
              <a:rPr lang="en-US" smtClean="0"/>
              <a:pPr/>
              <a:t>50</a:t>
            </a:fld>
            <a:endParaRPr lang="en-US" dirty="0"/>
          </a:p>
        </p:txBody>
      </p:sp>
    </p:spTree>
    <p:extLst>
      <p:ext uri="{BB962C8B-B14F-4D97-AF65-F5344CB8AC3E}">
        <p14:creationId xmlns:p14="http://schemas.microsoft.com/office/powerpoint/2010/main" val="26986522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are talking about non-qualified use of a 529 plan, you should know that the definition of eligible education institution under Subdivision 5 of Section 695-b of the education law was amended to include any apprenticeship program described in </a:t>
            </a:r>
            <a:r>
              <a:rPr lang="en-US" dirty="0">
                <a:highlight>
                  <a:srgbClr val="FFFF00"/>
                </a:highlight>
              </a:rPr>
              <a:t>section 529 (c)(8)</a:t>
            </a:r>
            <a:r>
              <a:rPr lang="en-US" dirty="0"/>
              <a:t> of the IRC.</a:t>
            </a:r>
          </a:p>
          <a:p>
            <a:r>
              <a:rPr lang="en-US" dirty="0"/>
              <a:t>So, it’s not just higher education, Qualified apprenticeship expenses are now a qualified use of a 529 savings program.  </a:t>
            </a:r>
          </a:p>
          <a:p>
            <a:endParaRPr lang="en-US" dirty="0"/>
          </a:p>
          <a:p>
            <a:r>
              <a:rPr lang="en-US" dirty="0"/>
              <a:t>To qualify programs must be registered and certified with the Secretary of Labor.  The Department of Labor has a list of active apprenticeship programs in New York that would qualify on their website.  </a:t>
            </a:r>
          </a:p>
          <a:p>
            <a:r>
              <a:rPr lang="en-US" dirty="0"/>
              <a:t>We placed a link to that site in the Get Help section of our volunteer website.</a:t>
            </a:r>
          </a:p>
          <a:p>
            <a:endParaRPr lang="en-US" dirty="0"/>
          </a:p>
          <a:p>
            <a:endParaRPr lang="en-US" dirty="0"/>
          </a:p>
          <a:p>
            <a:r>
              <a:rPr lang="en-US" dirty="0"/>
              <a:t>Reference:</a:t>
            </a:r>
          </a:p>
          <a:p>
            <a:endParaRPr lang="en-US" dirty="0"/>
          </a:p>
          <a:p>
            <a:r>
              <a:rPr lang="en-US" dirty="0">
                <a:hlinkClick r:id="rId3"/>
              </a:rPr>
              <a:t>List of Active Sponsors | Department of Labor (ny.gov)</a:t>
            </a:r>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51</a:t>
            </a:fld>
            <a:endParaRPr lang="en-US" dirty="0"/>
          </a:p>
        </p:txBody>
      </p:sp>
    </p:spTree>
    <p:extLst>
      <p:ext uri="{BB962C8B-B14F-4D97-AF65-F5344CB8AC3E}">
        <p14:creationId xmlns:p14="http://schemas.microsoft.com/office/powerpoint/2010/main" val="2666900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2400"/>
              </a:spcBef>
              <a:buSzPct val="100000"/>
              <a:buFont typeface="Arial" panose="020B0604020202020204" pitchFamily="34" charset="0"/>
              <a:buNone/>
            </a:pPr>
            <a:r>
              <a:rPr lang="en-US" dirty="0"/>
              <a:t>Now let’s talk about subtractions.  Some of the common New York State subtractions you may have seen in the past:</a:t>
            </a:r>
          </a:p>
          <a:p>
            <a:pPr marL="0" lvl="0" indent="0">
              <a:spcBef>
                <a:spcPts val="2400"/>
              </a:spcBef>
              <a:buSzPct val="100000"/>
              <a:buFont typeface="Arial" panose="020B0604020202020204" pitchFamily="34" charset="0"/>
              <a:buNone/>
            </a:pPr>
            <a:endParaRPr lang="en-US" dirty="0"/>
          </a:p>
          <a:p>
            <a:pPr marL="171450" indent="-171450">
              <a:spcBef>
                <a:spcPts val="2400"/>
              </a:spcBef>
              <a:buSzPct val="100000"/>
              <a:buFont typeface="Arial" panose="020B0604020202020204" pitchFamily="34" charset="0"/>
              <a:buChar char="•"/>
            </a:pPr>
            <a:r>
              <a:rPr lang="en-US" dirty="0"/>
              <a:t>refunds, credits, or offsets of state and local income taxes</a:t>
            </a:r>
          </a:p>
          <a:p>
            <a:pPr marL="171450" indent="-171450">
              <a:spcBef>
                <a:spcPts val="2400"/>
              </a:spcBef>
              <a:buSzPct val="100000"/>
              <a:buFont typeface="Arial" panose="020B0604020202020204" pitchFamily="34" charset="0"/>
              <a:buChar char="•"/>
            </a:pPr>
            <a:r>
              <a:rPr lang="en-US" dirty="0"/>
              <a:t>qualified moving expense reimbursements or expenses</a:t>
            </a:r>
          </a:p>
          <a:p>
            <a:pPr marL="171450" indent="-171450">
              <a:spcBef>
                <a:spcPts val="1800"/>
              </a:spcBef>
              <a:buSzPct val="100000"/>
              <a:buFont typeface="Arial" panose="020B0604020202020204" pitchFamily="34" charset="0"/>
              <a:buChar char="•"/>
            </a:pPr>
            <a:r>
              <a:rPr lang="en-US" dirty="0"/>
              <a:t>interest on U.S. government bonds</a:t>
            </a:r>
          </a:p>
          <a:p>
            <a:pPr marL="171450" indent="-171450">
              <a:spcBef>
                <a:spcPts val="1800"/>
              </a:spcBef>
              <a:buSzPct val="100000"/>
              <a:buFont typeface="Arial" panose="020B0604020202020204" pitchFamily="34" charset="0"/>
              <a:buChar char="•"/>
            </a:pPr>
            <a:r>
              <a:rPr lang="en-US" dirty="0"/>
              <a:t>New York 529 college savings program</a:t>
            </a:r>
          </a:p>
          <a:p>
            <a:pPr marL="171450" indent="-171450">
              <a:spcBef>
                <a:spcPts val="1800"/>
              </a:spcBef>
              <a:buSzPct val="100000"/>
              <a:buFont typeface="Arial" panose="020B0604020202020204" pitchFamily="34" charset="0"/>
              <a:buChar char="•"/>
            </a:pPr>
            <a:r>
              <a:rPr lang="en-US" dirty="0"/>
              <a:t>$20,000 pension/annuity exclusion for taxpayers 59½ or older</a:t>
            </a:r>
          </a:p>
          <a:p>
            <a:pPr marL="171450" indent="-171450">
              <a:spcBef>
                <a:spcPts val="1800"/>
              </a:spcBef>
              <a:buSzPct val="100000"/>
              <a:buFont typeface="Arial" panose="020B0604020202020204" pitchFamily="34" charset="0"/>
              <a:buChar char="•"/>
            </a:pPr>
            <a:r>
              <a:rPr lang="en-US" dirty="0"/>
              <a:t>pensions of New York State, local, or federal government employees</a:t>
            </a:r>
          </a:p>
          <a:p>
            <a:pPr marL="171450" marR="0" lvl="0" indent="-171450" algn="l" defTabSz="879176" rtl="0" eaLnBrk="1" fontAlgn="auto" latinLnBrk="0" hangingPunct="1">
              <a:lnSpc>
                <a:spcPct val="100000"/>
              </a:lnSpc>
              <a:spcBef>
                <a:spcPts val="1800"/>
              </a:spcBef>
              <a:spcAft>
                <a:spcPts val="0"/>
              </a:spcAft>
              <a:buClrTx/>
              <a:buSzPct val="100000"/>
              <a:buFont typeface="Arial" panose="020B0604020202020204" pitchFamily="34" charset="0"/>
              <a:buChar char="•"/>
              <a:tabLst/>
              <a:defRPr/>
            </a:pPr>
            <a:r>
              <a:rPr lang="en-US" spc="-50" dirty="0"/>
              <a:t>deduction for student loans discharged due to death or disability</a:t>
            </a:r>
          </a:p>
          <a:p>
            <a:pPr marL="171450" indent="-171450">
              <a:spcBef>
                <a:spcPts val="1800"/>
              </a:spcBef>
              <a:buSzPct val="100000"/>
              <a:buFont typeface="Arial" panose="020B0604020202020204" pitchFamily="34" charset="0"/>
              <a:buChar char="•"/>
            </a:pPr>
            <a:endParaRPr lang="en-US" spc="-50" dirty="0"/>
          </a:p>
          <a:p>
            <a:pPr marL="0">
              <a:spcBef>
                <a:spcPts val="1800"/>
              </a:spcBef>
              <a:buSzPct val="100000"/>
            </a:pPr>
            <a:endParaRPr lang="en-US" spc="-50" dirty="0"/>
          </a:p>
          <a:p>
            <a:pPr marL="0"/>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52</a:t>
            </a:fld>
            <a:endParaRPr lang="en-US" dirty="0"/>
          </a:p>
        </p:txBody>
      </p:sp>
    </p:spTree>
    <p:extLst>
      <p:ext uri="{BB962C8B-B14F-4D97-AF65-F5344CB8AC3E}">
        <p14:creationId xmlns:p14="http://schemas.microsoft.com/office/powerpoint/2010/main" val="1486262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For refunds, credits, or offsets of state and local income taxes</a:t>
            </a:r>
          </a:p>
          <a:p>
            <a:pPr marL="0" indent="0">
              <a:buNone/>
            </a:pPr>
            <a:r>
              <a:rPr lang="en-US" b="0" dirty="0">
                <a:solidFill>
                  <a:srgbClr val="007681"/>
                </a:solidFill>
              </a:rPr>
              <a:t>While these items are included in federal adjusted gross income (FAGI), New York allows a subtraction for them, so on our return they are in FAGI but then subtracted before determining New York adjusted gross income.</a:t>
            </a:r>
            <a:endParaRPr lang="en-US" b="1" dirty="0">
              <a:solidFill>
                <a:srgbClr val="007681"/>
              </a:solidFill>
            </a:endParaRPr>
          </a:p>
          <a:p>
            <a:pPr marL="0" indent="0">
              <a:spcBef>
                <a:spcPts val="2000"/>
              </a:spcBef>
              <a:buNone/>
            </a:pPr>
            <a:endParaRPr lang="en-US" b="1" dirty="0">
              <a:solidFill>
                <a:srgbClr val="007681"/>
              </a:solidFill>
            </a:endParaRPr>
          </a:p>
          <a:p>
            <a:pPr marL="0" indent="0">
              <a:spcBef>
                <a:spcPts val="2000"/>
              </a:spcBef>
              <a:buNone/>
            </a:pPr>
            <a:r>
              <a:rPr lang="en-US" b="1" dirty="0">
                <a:solidFill>
                  <a:srgbClr val="007681"/>
                </a:solidFill>
              </a:rPr>
              <a:t>For qualified moving expense reimbursements and moving expenses</a:t>
            </a:r>
          </a:p>
          <a:p>
            <a:pPr marL="0" indent="0">
              <a:spcBef>
                <a:spcPts val="600"/>
              </a:spcBef>
              <a:buNone/>
            </a:pPr>
            <a:r>
              <a:rPr lang="en-US" dirty="0"/>
              <a:t>If a taxpayer received any qualified moving expense reimbursements or paid any moving expenses, there is a subtraction modification.</a:t>
            </a:r>
          </a:p>
          <a:p>
            <a:pPr marL="0" indent="0">
              <a:spcBef>
                <a:spcPts val="600"/>
              </a:spcBef>
              <a:buNone/>
            </a:pPr>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b="1" dirty="0">
                <a:solidFill>
                  <a:srgbClr val="007681"/>
                </a:solidFill>
              </a:rPr>
              <a:t>For Interest on U.S. government bonds</a:t>
            </a:r>
          </a:p>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solidFill>
                  <a:srgbClr val="007681"/>
                </a:solidFill>
              </a:rPr>
              <a:t>New York allows a subtraction for the interest.</a:t>
            </a:r>
            <a:endParaRPr lang="en-US" b="0" dirty="0"/>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53</a:t>
            </a:fld>
            <a:endParaRPr lang="en-US" dirty="0">
              <a:solidFill>
                <a:prstClr val="black"/>
              </a:solidFill>
              <a:latin typeface="Calibri"/>
            </a:endParaRPr>
          </a:p>
        </p:txBody>
      </p:sp>
    </p:spTree>
    <p:extLst>
      <p:ext uri="{BB962C8B-B14F-4D97-AF65-F5344CB8AC3E}">
        <p14:creationId xmlns:p14="http://schemas.microsoft.com/office/powerpoint/2010/main" val="192573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pPr>
            <a:r>
              <a:rPr lang="en-US" sz="1100" dirty="0"/>
              <a:t>While we explained the addition modification that could be needed regarding NYS 529 plans, there is also a subtraction allowed for contributions to a NYS-529 College Savings Program.  Contributions are the amount contributed to the program up to $5,000 ($10,000 for married filing a joint return).  Only payments made during the taxable year can be claimed.  Unclaimed amounts can not be carried forward to a future year.  The taxpayer </a:t>
            </a:r>
            <a:r>
              <a:rPr lang="en-US" sz="1100" b="1" dirty="0"/>
              <a:t>must</a:t>
            </a:r>
            <a:r>
              <a:rPr lang="en-US" sz="1100" dirty="0"/>
              <a:t> be the owner of the account.  If the taxpayer contributes to an account owned by someone else, the taxpayer cannot claim the subtraction.</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87514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rgbClr val="007681"/>
                </a:solidFill>
              </a:rPr>
              <a:t>Deduction for Student Loans Discharged Due to Death or Disability</a:t>
            </a:r>
          </a:p>
          <a:p>
            <a:pPr marL="0" indent="0">
              <a:buNone/>
            </a:pPr>
            <a:r>
              <a:rPr lang="en-US" dirty="0"/>
              <a:t>For students or parent borrowers that had a student loan discharged in whole or in part due to death or disability, to the extent that the discharged amount was included in federal income, there is a subtraction modification.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t>There are other student loan modifications for loan forgiveness that we will cover in a later section.</a:t>
            </a: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55</a:t>
            </a:fld>
            <a:endParaRPr lang="en-US" dirty="0">
              <a:solidFill>
                <a:prstClr val="black"/>
              </a:solidFill>
              <a:latin typeface="Calibri"/>
            </a:endParaRPr>
          </a:p>
        </p:txBody>
      </p:sp>
    </p:spTree>
    <p:extLst>
      <p:ext uri="{BB962C8B-B14F-4D97-AF65-F5344CB8AC3E}">
        <p14:creationId xmlns:p14="http://schemas.microsoft.com/office/powerpoint/2010/main" val="210195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latin typeface="+mn-lt"/>
              </a:rPr>
              <a:t>Student loans that were discharged or forgiven by any federally authorized program can be included as a subtraction modification if the amount was included in federal adjusted gross income. </a:t>
            </a:r>
          </a:p>
          <a:p>
            <a:r>
              <a:rPr lang="en-US" sz="3200" dirty="0">
                <a:latin typeface="+mn-lt"/>
              </a:rPr>
              <a:t>Do </a:t>
            </a:r>
            <a:r>
              <a:rPr lang="en-US" sz="3200" b="1" dirty="0">
                <a:latin typeface="+mn-lt"/>
              </a:rPr>
              <a:t>not </a:t>
            </a:r>
            <a:r>
              <a:rPr lang="en-US" sz="3200" dirty="0">
                <a:latin typeface="+mn-lt"/>
              </a:rPr>
              <a:t>include any amount as a subtraction modification if it was not included in federal adjusted gross income. </a:t>
            </a:r>
            <a:endParaRPr lang="en-US" sz="3200" b="1" dirty="0">
              <a:latin typeface="+mn-lt"/>
            </a:endParaRP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56</a:t>
            </a:fld>
            <a:endParaRPr lang="en-US" dirty="0"/>
          </a:p>
        </p:txBody>
      </p:sp>
    </p:spTree>
    <p:extLst>
      <p:ext uri="{BB962C8B-B14F-4D97-AF65-F5344CB8AC3E}">
        <p14:creationId xmlns:p14="http://schemas.microsoft.com/office/powerpoint/2010/main" val="3463212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A new provision was added to allow and adjustment for repayments of items of income reported in a prior year.  Generally, if a taxpayer included an item of income in the computation of New York Adjusted Gross Income in a prior year and is then required to repay any of that previously taxed income in the current year, the amounts repaid in the current year may be deducted from current year income. </a:t>
            </a:r>
          </a:p>
          <a:p>
            <a:pPr marL="0" marR="0" lvl="0" indent="0" algn="l" defTabSz="879176" rtl="0" eaLnBrk="1" fontAlgn="auto" latinLnBrk="0" hangingPunct="1">
              <a:lnSpc>
                <a:spcPct val="100000"/>
              </a:lnSpc>
              <a:spcBef>
                <a:spcPts val="0"/>
              </a:spcBef>
              <a:spcAft>
                <a:spcPts val="0"/>
              </a:spcAft>
              <a:buClrTx/>
              <a:buSzTx/>
              <a:buFontTx/>
              <a:buNone/>
              <a:tabLst/>
              <a:defRPr/>
            </a:pPr>
            <a:r>
              <a:rPr lang="en-US" sz="1400" dirty="0"/>
              <a:t>This adjustment would be made on the Form IT-225.</a:t>
            </a:r>
          </a:p>
          <a:p>
            <a:endParaRPr lang="en-US" sz="14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1A0B44D-A91D-47A7-878F-B25D0A2D7B65}" type="slidenum">
              <a:rPr lang="en-US" smtClean="0"/>
              <a:t>57</a:t>
            </a:fld>
            <a:endParaRPr lang="en-US" dirty="0"/>
          </a:p>
        </p:txBody>
      </p:sp>
    </p:spTree>
    <p:extLst>
      <p:ext uri="{BB962C8B-B14F-4D97-AF65-F5344CB8AC3E}">
        <p14:creationId xmlns:p14="http://schemas.microsoft.com/office/powerpoint/2010/main" val="1035143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00"/>
              </a:spcBef>
            </a:pPr>
            <a:r>
              <a:rPr lang="en-US" spc="-30" dirty="0"/>
              <a:t>Taxpayers will be allowed to subtract the amount of any student loan forgiveness award made by the state, including any awards made pursuant to a program established under Article 14 of the New York Education Law, to the extent the award was included in federal adjusted gross income.</a:t>
            </a:r>
          </a:p>
          <a:p>
            <a:r>
              <a:rPr lang="en-US" dirty="0"/>
              <a:t>Typically loan forgiveness is considered taxable income.  </a:t>
            </a:r>
          </a:p>
          <a:p>
            <a:r>
              <a:rPr lang="en-US" dirty="0"/>
              <a:t>There will be a subtraction modification on the IT-225 to reflect this exclusion and it should be used only if the loan forgiveness was included in federal taxable income.</a:t>
            </a:r>
          </a:p>
          <a:p>
            <a:endParaRPr lang="en-US" dirty="0"/>
          </a:p>
          <a:p>
            <a:r>
              <a:rPr lang="en-US" b="1" dirty="0"/>
              <a:t>For Reference Purposes only:</a:t>
            </a:r>
          </a:p>
          <a:p>
            <a:r>
              <a:rPr lang="en-US" dirty="0"/>
              <a:t>Subtraction Modification code S-142 </a:t>
            </a:r>
          </a:p>
        </p:txBody>
      </p:sp>
      <p:sp>
        <p:nvSpPr>
          <p:cNvPr id="4" name="Slide Number Placeholder 3"/>
          <p:cNvSpPr>
            <a:spLocks noGrp="1"/>
          </p:cNvSpPr>
          <p:nvPr>
            <p:ph type="sldNum" sz="quarter" idx="5"/>
          </p:nvPr>
        </p:nvSpPr>
        <p:spPr/>
        <p:txBody>
          <a:bodyPr/>
          <a:lstStyle/>
          <a:p>
            <a:fld id="{91A0B44D-A91D-47A7-878F-B25D0A2D7B65}" type="slidenum">
              <a:rPr lang="en-US" smtClean="0"/>
              <a:t>58</a:t>
            </a:fld>
            <a:endParaRPr lang="en-US" dirty="0"/>
          </a:p>
        </p:txBody>
      </p:sp>
    </p:spTree>
    <p:extLst>
      <p:ext uri="{BB962C8B-B14F-4D97-AF65-F5344CB8AC3E}">
        <p14:creationId xmlns:p14="http://schemas.microsoft.com/office/powerpoint/2010/main" val="426076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there are a lot of New York subtractions.  Here are a few more you may run into: </a:t>
            </a:r>
          </a:p>
          <a:p>
            <a:endParaRPr lang="en-US" dirty="0"/>
          </a:p>
          <a:p>
            <a:pPr marL="171450" indent="-171450">
              <a:spcBef>
                <a:spcPts val="1800"/>
              </a:spcBef>
              <a:buFont typeface="Arial" panose="020B0604020202020204" pitchFamily="34" charset="0"/>
              <a:buChar char="•"/>
            </a:pPr>
            <a:r>
              <a:rPr lang="en-US" dirty="0"/>
              <a:t>taxable amount of social security and Tier 1 railroad retirement benefits</a:t>
            </a:r>
          </a:p>
          <a:p>
            <a:pPr marL="171450" indent="-171450">
              <a:spcBef>
                <a:spcPts val="1800"/>
              </a:spcBef>
              <a:buFont typeface="Arial" panose="020B0604020202020204" pitchFamily="34" charset="0"/>
              <a:buChar char="•"/>
            </a:pPr>
            <a:r>
              <a:rPr lang="en-US" dirty="0"/>
              <a:t>military combat pay</a:t>
            </a:r>
          </a:p>
          <a:p>
            <a:pPr marL="171450" indent="-171450">
              <a:spcBef>
                <a:spcPts val="1800"/>
              </a:spcBef>
              <a:buFont typeface="Arial" panose="020B0604020202020204" pitchFamily="34" charset="0"/>
              <a:buChar char="•"/>
            </a:pPr>
            <a:r>
              <a:rPr lang="en-US" dirty="0"/>
              <a:t>military pay (Form IT-203 filers only)</a:t>
            </a:r>
          </a:p>
          <a:p>
            <a:pPr marL="171450" indent="-171450">
              <a:spcBef>
                <a:spcPts val="1800"/>
              </a:spcBef>
              <a:buFont typeface="Arial" panose="020B0604020202020204" pitchFamily="34" charset="0"/>
              <a:buChar char="•"/>
            </a:pPr>
            <a:r>
              <a:rPr lang="en-US" dirty="0"/>
              <a:t>disability income exclusion</a:t>
            </a:r>
          </a:p>
          <a:p>
            <a:pPr marL="171450" indent="-171450">
              <a:spcBef>
                <a:spcPts val="1800"/>
              </a:spcBef>
              <a:buFont typeface="Arial" panose="020B0604020202020204" pitchFamily="34" charset="0"/>
              <a:buChar char="•"/>
            </a:pPr>
            <a:r>
              <a:rPr lang="en-US" dirty="0"/>
              <a:t>Native American income exclusion</a:t>
            </a:r>
          </a:p>
          <a:p>
            <a:pPr marL="171450" indent="-171450">
              <a:spcBef>
                <a:spcPts val="1800"/>
              </a:spcBef>
              <a:buFont typeface="Arial" panose="020B0604020202020204" pitchFamily="34" charset="0"/>
              <a:buChar char="•"/>
            </a:pPr>
            <a:endParaRPr lang="en-US" dirty="0"/>
          </a:p>
          <a:p>
            <a:r>
              <a:rPr lang="en-US" dirty="0"/>
              <a:t>These are reported on the IT-225 and the instructions to the IT-225 explain them very well.</a:t>
            </a:r>
          </a:p>
        </p:txBody>
      </p:sp>
      <p:sp>
        <p:nvSpPr>
          <p:cNvPr id="4" name="Slide Number Placeholder 3"/>
          <p:cNvSpPr>
            <a:spLocks noGrp="1"/>
          </p:cNvSpPr>
          <p:nvPr>
            <p:ph type="sldNum" sz="quarter" idx="10"/>
          </p:nvPr>
        </p:nvSpPr>
        <p:spPr/>
        <p:txBody>
          <a:bodyPr/>
          <a:lstStyle/>
          <a:p>
            <a:fld id="{91A0B44D-A91D-47A7-878F-B25D0A2D7B65}" type="slidenum">
              <a:rPr lang="en-US" smtClean="0"/>
              <a:pPr/>
              <a:t>59</a:t>
            </a:fld>
            <a:endParaRPr lang="en-US" dirty="0"/>
          </a:p>
        </p:txBody>
      </p:sp>
    </p:spTree>
    <p:extLst>
      <p:ext uri="{BB962C8B-B14F-4D97-AF65-F5344CB8AC3E}">
        <p14:creationId xmlns:p14="http://schemas.microsoft.com/office/powerpoint/2010/main" val="184857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volunteer filing NYS tax returns you are required to meet all the federal requirements.  However, there are no additional requirements to meet for NYS. New York State does not have an additional test.  If you don’t meet the Federal requirements to complete federal returns, you can’t file NYS tax returns.</a:t>
            </a:r>
          </a:p>
          <a:p>
            <a:endParaRPr lang="en-US" dirty="0"/>
          </a:p>
          <a:p>
            <a:r>
              <a:rPr lang="en-US" dirty="0"/>
              <a:t>What you will want to do is to fully review this training presentation and familiarize yourself with our volunteer website which we will cover in a minute.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6</a:t>
            </a:fld>
            <a:endParaRPr lang="en-US" dirty="0"/>
          </a:p>
        </p:txBody>
      </p:sp>
    </p:spTree>
    <p:extLst>
      <p:ext uri="{BB962C8B-B14F-4D97-AF65-F5344CB8AC3E}">
        <p14:creationId xmlns:p14="http://schemas.microsoft.com/office/powerpoint/2010/main" val="29858521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1484959b13_0_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11484959b13_0_25:notes"/>
          <p:cNvSpPr txBox="1">
            <a:spLocks noGrp="1"/>
          </p:cNvSpPr>
          <p:nvPr>
            <p:ph type="body" idx="1"/>
          </p:nvPr>
        </p:nvSpPr>
        <p:spPr>
          <a:xfrm>
            <a:off x="701040" y="4415790"/>
            <a:ext cx="5608320" cy="4183380"/>
          </a:xfrm>
          <a:prstGeom prst="rect">
            <a:avLst/>
          </a:prstGeom>
        </p:spPr>
        <p:txBody>
          <a:bodyPr spcFirstLastPara="1" wrap="square" lIns="93148" tIns="93148" rIns="93148" bIns="93148" anchor="t" anchorCtr="0">
            <a:noAutofit/>
          </a:bodyPr>
          <a:lstStyle/>
          <a:p>
            <a:r>
              <a:rPr lang="en-US" dirty="0"/>
              <a:t>Some taxpayers incorrectly exclude pension income or take an excessive pension subtraction. </a:t>
            </a:r>
          </a:p>
        </p:txBody>
      </p:sp>
    </p:spTree>
    <p:extLst>
      <p:ext uri="{BB962C8B-B14F-4D97-AF65-F5344CB8AC3E}">
        <p14:creationId xmlns:p14="http://schemas.microsoft.com/office/powerpoint/2010/main" val="3354068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t>Some taxpayers incorrectly exclude pension income or take an excessive pension subtraction so this is an important area.</a:t>
            </a:r>
          </a:p>
          <a:p>
            <a:r>
              <a:rPr lang="en-US" sz="2200" dirty="0"/>
              <a:t>There are two New York State subtractions for pension income:</a:t>
            </a:r>
          </a:p>
          <a:p>
            <a:endParaRPr lang="en-US" sz="2200" dirty="0"/>
          </a:p>
          <a:p>
            <a:pPr marL="342900" indent="-342900">
              <a:buFont typeface="Arial" panose="020B0604020202020204" pitchFamily="34" charset="0"/>
              <a:buChar char="•"/>
            </a:pPr>
            <a:r>
              <a:rPr lang="en-US" sz="2000" dirty="0"/>
              <a:t>100% of pensions of New York State and local governments and the federal government can be excluded, or </a:t>
            </a:r>
          </a:p>
          <a:p>
            <a:pPr marL="342900" indent="-342900">
              <a:buFont typeface="Arial" panose="020B0604020202020204" pitchFamily="34" charset="0"/>
              <a:buChar char="•"/>
            </a:pPr>
            <a:r>
              <a:rPr lang="en-US" sz="2000" dirty="0"/>
              <a:t>the $20,000 pension and annuity income exclusion.</a:t>
            </a:r>
          </a:p>
          <a:p>
            <a:pPr>
              <a:spcBef>
                <a:spcPts val="800"/>
              </a:spcBef>
            </a:pPr>
            <a:endParaRPr lang="en-US" sz="2200" dirty="0"/>
          </a:p>
          <a:p>
            <a:pPr>
              <a:spcBef>
                <a:spcPts val="800"/>
              </a:spcBef>
            </a:pPr>
            <a:r>
              <a:rPr lang="en-US" sz="2200" dirty="0"/>
              <a:t>Be aware that deferred compensation or supplemental pension income is not fully excludable government pension income.</a:t>
            </a:r>
          </a:p>
          <a:p>
            <a:pPr>
              <a:spcBef>
                <a:spcPts val="800"/>
              </a:spcBef>
            </a:pPr>
            <a:r>
              <a:rPr lang="en-US" sz="2200" dirty="0"/>
              <a:t>A pension or annuity subtraction may only be claimed if pension income was included in total income.  A</a:t>
            </a:r>
            <a:r>
              <a:rPr lang="en-US" dirty="0"/>
              <a:t>nd you should be aware that pension and annuity income includes </a:t>
            </a:r>
            <a:r>
              <a:rPr lang="en-US" sz="1800" dirty="0">
                <a:effectLst/>
                <a:latin typeface="Calibri" panose="020F0502020204030204" pitchFamily="34" charset="0"/>
                <a:ea typeface="Times New Roman" panose="02020603050405020304" pitchFamily="18" charset="0"/>
              </a:rPr>
              <a:t>the TY2022 income getting recognized from a qualified COVID distribution that was taken in TY2020 where the income was spread over 3 years.</a:t>
            </a:r>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t>61</a:t>
            </a:fld>
            <a:endParaRPr lang="en-US" dirty="0"/>
          </a:p>
        </p:txBody>
      </p:sp>
    </p:spTree>
    <p:extLst>
      <p:ext uri="{BB962C8B-B14F-4D97-AF65-F5344CB8AC3E}">
        <p14:creationId xmlns:p14="http://schemas.microsoft.com/office/powerpoint/2010/main" val="2483777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0"/>
              </a:spcBef>
            </a:pPr>
            <a:r>
              <a:rPr lang="en-US" spc="-30" dirty="0"/>
              <a:t>If a taxpayer received pension income as a beneficiary and the decedent would have been 59½ if they continued to live, the beneficiary is eligible for an exclusion with certain limitations.  </a:t>
            </a:r>
            <a:r>
              <a:rPr lang="en-US" dirty="0"/>
              <a:t>The exclusion must be prorated amongst all beneficiaries in the same ratio as the distribution is shared, even if not all beneficiaries are New York residents.</a:t>
            </a:r>
          </a:p>
          <a:p>
            <a:pPr>
              <a:spcBef>
                <a:spcPts val="3000"/>
              </a:spcBef>
            </a:pPr>
            <a:endParaRPr lang="en-US" dirty="0"/>
          </a:p>
          <a:p>
            <a:pPr>
              <a:spcBef>
                <a:spcPts val="3000"/>
              </a:spcBef>
            </a:pPr>
            <a:r>
              <a:rPr lang="en-US" dirty="0"/>
              <a:t>I want to remind you that there is a pension subtraction handout which goes over the ins and outs of pensions on the website under training.  It’s CO-60.</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262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Total pension subtraction allowed = $40,000</a:t>
            </a:r>
          </a:p>
          <a:p>
            <a:r>
              <a:rPr lang="en-US" dirty="0"/>
              <a:t>New York State and local governments (of NYS) and the federal government plans qualify for full exclusion regardless of age. </a:t>
            </a:r>
          </a:p>
          <a:p>
            <a:endParaRPr lang="en-US" dirty="0"/>
          </a:p>
          <a:p>
            <a:r>
              <a:rPr lang="en-US" dirty="0"/>
              <a:t>Let’s look at some examples on how to enter the exclusion for taxpayer who qualifies for exclusion. </a:t>
            </a:r>
          </a:p>
        </p:txBody>
      </p:sp>
      <p:sp>
        <p:nvSpPr>
          <p:cNvPr id="4" name="Slide Number Placeholder 3"/>
          <p:cNvSpPr>
            <a:spLocks noGrp="1"/>
          </p:cNvSpPr>
          <p:nvPr>
            <p:ph type="sldNum" sz="quarter" idx="5"/>
          </p:nvPr>
        </p:nvSpPr>
        <p:spPr/>
        <p:txBody>
          <a:bodyPr/>
          <a:lstStyle/>
          <a:p>
            <a:fld id="{91A0B44D-A91D-47A7-878F-B25D0A2D7B65}" type="slidenum">
              <a:rPr lang="en-US" smtClean="0"/>
              <a:pPr/>
              <a:t>63</a:t>
            </a:fld>
            <a:endParaRPr lang="en-US" dirty="0"/>
          </a:p>
        </p:txBody>
      </p:sp>
    </p:spTree>
    <p:extLst>
      <p:ext uri="{BB962C8B-B14F-4D97-AF65-F5344CB8AC3E}">
        <p14:creationId xmlns:p14="http://schemas.microsoft.com/office/powerpoint/2010/main" val="9863017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1500"/>
              </a:spcBef>
            </a:pPr>
            <a:r>
              <a:rPr lang="en-US" sz="1100" dirty="0"/>
              <a:t>Married filing jointly</a:t>
            </a:r>
          </a:p>
          <a:p>
            <a:pPr>
              <a:spcBef>
                <a:spcPts val="1500"/>
              </a:spcBef>
            </a:pPr>
            <a:r>
              <a:rPr lang="en-US" sz="1100" dirty="0"/>
              <a:t>Spouse 1 - age 52.  Received $35,000 in pension from public government job (federal, New York State, or New York State local government)</a:t>
            </a:r>
          </a:p>
          <a:p>
            <a:pPr>
              <a:spcBef>
                <a:spcPts val="1500"/>
              </a:spcBef>
            </a:pPr>
            <a:r>
              <a:rPr lang="en-US" sz="1100" dirty="0"/>
              <a:t>Spouse 2 - age 52.  Received $15,000 from a </a:t>
            </a:r>
            <a:r>
              <a:rPr lang="en-US" sz="1100" i="1" dirty="0"/>
              <a:t>private</a:t>
            </a:r>
            <a:r>
              <a:rPr lang="en-US" sz="1100" dirty="0"/>
              <a:t> pension. </a:t>
            </a:r>
          </a:p>
          <a:p>
            <a:pPr>
              <a:spcBef>
                <a:spcPts val="1500"/>
              </a:spcBef>
            </a:pPr>
            <a:r>
              <a:rPr lang="en-US" sz="1100" b="1" dirty="0"/>
              <a:t>Total pension subtraction allowed = $35,000</a:t>
            </a:r>
          </a:p>
          <a:p>
            <a:pPr>
              <a:spcBef>
                <a:spcPts val="1500"/>
              </a:spcBef>
            </a:pPr>
            <a:r>
              <a:rPr lang="en-US" sz="1100" dirty="0"/>
              <a:t>Spouse 1 qualify for the full subtraction on the government plan</a:t>
            </a:r>
          </a:p>
          <a:p>
            <a:pPr>
              <a:spcBef>
                <a:spcPts val="1500"/>
              </a:spcBef>
            </a:pPr>
            <a:r>
              <a:rPr lang="en-US" sz="1100" dirty="0"/>
              <a:t>Spouse 2 doesn’t qualify for up to $20,000 since they were not ages 59½ or older.</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64</a:t>
            </a:fld>
            <a:endParaRPr lang="en-US" dirty="0"/>
          </a:p>
        </p:txBody>
      </p:sp>
    </p:spTree>
    <p:extLst>
      <p:ext uri="{BB962C8B-B14F-4D97-AF65-F5344CB8AC3E}">
        <p14:creationId xmlns:p14="http://schemas.microsoft.com/office/powerpoint/2010/main" val="840543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65</a:t>
            </a:fld>
            <a:endParaRPr lang="en-US" dirty="0"/>
          </a:p>
        </p:txBody>
      </p:sp>
    </p:spTree>
    <p:extLst>
      <p:ext uri="{BB962C8B-B14F-4D97-AF65-F5344CB8AC3E}">
        <p14:creationId xmlns:p14="http://schemas.microsoft.com/office/powerpoint/2010/main" val="4074568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Head of household or single</a:t>
            </a:r>
          </a:p>
          <a:p>
            <a:r>
              <a:rPr lang="en-US" dirty="0"/>
              <a:t>Age 62.  Received $50k in pension from New York State job</a:t>
            </a:r>
          </a:p>
          <a:p>
            <a:r>
              <a:rPr lang="en-US" dirty="0"/>
              <a:t>Received $30,000 from New York State Deferred Compensation Plan withdrawal </a:t>
            </a:r>
          </a:p>
          <a:p>
            <a:r>
              <a:rPr lang="en-US" dirty="0"/>
              <a:t>Total pension subtraction allowed = $70k</a:t>
            </a:r>
          </a:p>
          <a:p>
            <a:r>
              <a:rPr lang="en-US" dirty="0"/>
              <a:t>New York State Deferred Compensation Plan is a private plan. The withdrawal qualify for up to $20,000 since they were ages 59½ or older.</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66</a:t>
            </a:fld>
            <a:endParaRPr lang="en-US" dirty="0"/>
          </a:p>
        </p:txBody>
      </p:sp>
    </p:spTree>
    <p:extLst>
      <p:ext uri="{BB962C8B-B14F-4D97-AF65-F5344CB8AC3E}">
        <p14:creationId xmlns:p14="http://schemas.microsoft.com/office/powerpoint/2010/main" val="9220189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Publication 36, </a:t>
            </a:r>
            <a:r>
              <a:rPr lang="en-US" sz="1400" i="1" dirty="0"/>
              <a:t>General Information for Senior Citizens and Retired Persons, available on our website under </a:t>
            </a:r>
            <a:r>
              <a:rPr lang="en-US" sz="1400" i="0" dirty="0"/>
              <a:t>Forms and Guidance </a:t>
            </a:r>
          </a:p>
          <a:p>
            <a:endParaRPr lang="en-US" sz="1400" dirty="0"/>
          </a:p>
          <a:p>
            <a:r>
              <a:rPr lang="en-US" sz="1400" dirty="0"/>
              <a:t>Form CO-60, </a:t>
            </a:r>
            <a:r>
              <a:rPr lang="en-US" sz="1400" i="1" dirty="0"/>
              <a:t>Common questions and answers about pension subtraction adjustments.</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67</a:t>
            </a:fld>
            <a:endParaRPr lang="en-US" dirty="0"/>
          </a:p>
        </p:txBody>
      </p:sp>
    </p:spTree>
    <p:extLst>
      <p:ext uri="{BB962C8B-B14F-4D97-AF65-F5344CB8AC3E}">
        <p14:creationId xmlns:p14="http://schemas.microsoft.com/office/powerpoint/2010/main" val="1949363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Once all the modifications to income are done, you have your New York adjusted gross income and we can now cover deductions</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603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The </a:t>
            </a:r>
            <a:r>
              <a:rPr lang="en-US" b="1" dirty="0">
                <a:solidFill>
                  <a:schemeClr val="tx2"/>
                </a:solidFill>
                <a:latin typeface="+mj-lt"/>
              </a:rPr>
              <a:t>standard deduction </a:t>
            </a:r>
            <a:r>
              <a:rPr lang="en-US" dirty="0">
                <a:latin typeface="+mj-lt"/>
              </a:rPr>
              <a:t>is a specific dollar amount that reduces the amount of taxable income. </a:t>
            </a:r>
          </a:p>
          <a:p>
            <a:endParaRPr lang="en-US" b="0" i="0" dirty="0">
              <a:solidFill>
                <a:srgbClr val="1B1B1B"/>
              </a:solidFill>
              <a:effectLst/>
              <a:latin typeface="+mj-lt"/>
            </a:endParaRPr>
          </a:p>
          <a:p>
            <a:r>
              <a:rPr lang="en-US" b="0" i="0" dirty="0">
                <a:solidFill>
                  <a:srgbClr val="1B1B1B"/>
                </a:solidFill>
                <a:effectLst/>
                <a:latin typeface="+mj-lt"/>
              </a:rPr>
              <a:t>Some taxpayers choose to </a:t>
            </a:r>
            <a:r>
              <a:rPr lang="en-US" b="1" i="0" dirty="0">
                <a:solidFill>
                  <a:schemeClr val="tx2"/>
                </a:solidFill>
                <a:effectLst/>
                <a:latin typeface="+mj-lt"/>
              </a:rPr>
              <a:t>itemize</a:t>
            </a:r>
            <a:r>
              <a:rPr lang="en-US" b="0" i="0" dirty="0">
                <a:solidFill>
                  <a:srgbClr val="1B1B1B"/>
                </a:solidFill>
                <a:effectLst/>
                <a:latin typeface="+mj-lt"/>
              </a:rPr>
              <a:t> their deductions if their total allowable itemized deductions is greater than their standard deduction. </a:t>
            </a:r>
          </a:p>
          <a:p>
            <a:endParaRPr lang="en-US" b="0" i="0" dirty="0">
              <a:solidFill>
                <a:srgbClr val="1B1B1B"/>
              </a:solidFill>
              <a:effectLst/>
              <a:latin typeface="+mj-lt"/>
            </a:endParaRPr>
          </a:p>
          <a:p>
            <a:r>
              <a:rPr lang="en-US" b="1" i="0" dirty="0">
                <a:solidFill>
                  <a:srgbClr val="1B1B1B"/>
                </a:solidFill>
                <a:effectLst/>
                <a:latin typeface="+mj-lt"/>
              </a:rPr>
              <a:t>Note</a:t>
            </a:r>
            <a:r>
              <a:rPr lang="en-US" b="0" i="0" dirty="0">
                <a:solidFill>
                  <a:srgbClr val="1B1B1B"/>
                </a:solidFill>
                <a:effectLst/>
                <a:latin typeface="+mj-lt"/>
              </a:rPr>
              <a:t>: Taxpayers who are married and filing separate returns must </a:t>
            </a:r>
            <a:r>
              <a:rPr lang="en-US" b="1" i="1" dirty="0">
                <a:solidFill>
                  <a:srgbClr val="1B1B1B"/>
                </a:solidFill>
                <a:effectLst/>
                <a:latin typeface="+mj-lt"/>
              </a:rPr>
              <a:t>both</a:t>
            </a:r>
            <a:r>
              <a:rPr lang="en-US" b="0" i="0" dirty="0">
                <a:solidFill>
                  <a:srgbClr val="1B1B1B"/>
                </a:solidFill>
                <a:effectLst/>
                <a:latin typeface="+mj-lt"/>
              </a:rPr>
              <a:t> take the standard deduction unless both spouses choose to itemize their deductions. </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69</a:t>
            </a:fld>
            <a:endParaRPr lang="en-US" dirty="0"/>
          </a:p>
        </p:txBody>
      </p:sp>
    </p:spTree>
    <p:extLst>
      <p:ext uri="{BB962C8B-B14F-4D97-AF65-F5344CB8AC3E}">
        <p14:creationId xmlns:p14="http://schemas.microsoft.com/office/powerpoint/2010/main" val="347486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reminder of something that is covered in your federal trainings, but it is extremely important to NYS as well.  You will be looking at and working with a lot of personal information. </a:t>
            </a:r>
            <a:r>
              <a:rPr lang="en-US" sz="1100" dirty="0"/>
              <a:t>Volunteers must keep all information confidential, safeguard it from unauthorized individuals, and prevent its misuse.  We know if you passed the federal training that you are familiar with this rule, however it is so important in the world we live in today – we just wanted to remind you one more time.</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7</a:t>
            </a:fld>
            <a:endParaRPr lang="en-US" dirty="0"/>
          </a:p>
        </p:txBody>
      </p:sp>
    </p:spTree>
    <p:extLst>
      <p:ext uri="{BB962C8B-B14F-4D97-AF65-F5344CB8AC3E}">
        <p14:creationId xmlns:p14="http://schemas.microsoft.com/office/powerpoint/2010/main" val="3605920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standard deduction table is the same as last year. </a:t>
            </a:r>
          </a:p>
          <a:p>
            <a:endParaRPr lang="en-US" dirty="0"/>
          </a:p>
          <a:p>
            <a:r>
              <a:rPr lang="en-US" dirty="0"/>
              <a:t>Dependent exemption $1,000 per qualified dependent</a:t>
            </a:r>
          </a:p>
          <a:p>
            <a:pPr>
              <a:spcBef>
                <a:spcPts val="7200"/>
              </a:spcBef>
            </a:pPr>
            <a:r>
              <a:rPr lang="en-US" dirty="0"/>
              <a:t>No New York State personal exemption for the taxpayer and spouse allowed</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70</a:t>
            </a:fld>
            <a:endParaRPr lang="en-US" dirty="0"/>
          </a:p>
        </p:txBody>
      </p:sp>
    </p:spTree>
    <p:extLst>
      <p:ext uri="{BB962C8B-B14F-4D97-AF65-F5344CB8AC3E}">
        <p14:creationId xmlns:p14="http://schemas.microsoft.com/office/powerpoint/2010/main" val="18064616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solidFill>
                  <a:srgbClr val="007681"/>
                </a:solidFill>
              </a:rPr>
              <a:t>In general, New York itemized deductions are computed using the federal rules as they existed prior to the changes made by the Tax Cuts and Jobs Act.  </a:t>
            </a:r>
            <a:r>
              <a:rPr lang="en-US" sz="1100" b="0" dirty="0"/>
              <a:t>Taxpayers can not use total federal itemized deduction as a starting point.  Taxpayers may itemize for the state, even if they use the standard deduction for their federal return.</a:t>
            </a:r>
          </a:p>
        </p:txBody>
      </p:sp>
      <p:sp>
        <p:nvSpPr>
          <p:cNvPr id="4" name="Slide Number Placeholder 3"/>
          <p:cNvSpPr>
            <a:spLocks noGrp="1"/>
          </p:cNvSpPr>
          <p:nvPr>
            <p:ph type="sldNum" sz="quarter" idx="10"/>
          </p:nvPr>
        </p:nvSpPr>
        <p:spPr/>
        <p:txBody>
          <a:bodyPr/>
          <a:lstStyle/>
          <a:p>
            <a:fld id="{91A0B44D-A91D-47A7-878F-B25D0A2D7B65}" type="slidenum">
              <a:rPr lang="en-US" smtClean="0"/>
              <a:pPr/>
              <a:t>71</a:t>
            </a:fld>
            <a:endParaRPr lang="en-US" dirty="0"/>
          </a:p>
        </p:txBody>
      </p:sp>
    </p:spTree>
    <p:extLst>
      <p:ext uri="{BB962C8B-B14F-4D97-AF65-F5344CB8AC3E}">
        <p14:creationId xmlns:p14="http://schemas.microsoft.com/office/powerpoint/2010/main" val="5443649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rgbClr val="007681"/>
                </a:solidFill>
              </a:rPr>
              <a:t>Itemized deductions are handled on Form IT-196, </a:t>
            </a:r>
            <a:r>
              <a:rPr lang="en-US" sz="1200" b="0" i="1" dirty="0">
                <a:solidFill>
                  <a:srgbClr val="007681"/>
                </a:solidFill>
              </a:rPr>
              <a:t>New York Resident, Nonresident, and Part-Year Resident Itemized Deductions</a:t>
            </a:r>
            <a:r>
              <a:rPr lang="en-US" sz="1200" b="0" dirty="0">
                <a:solidFill>
                  <a:srgbClr val="007681"/>
                </a:solidFill>
              </a:rPr>
              <a:t>: </a:t>
            </a:r>
          </a:p>
          <a:p>
            <a:r>
              <a:rPr lang="en-US" b="0" dirty="0"/>
              <a:t>This form Walks you through the computation of New York itemized deductions.  And the software guides you though them as well, so we won’t go through these items in the training.  For additional guidance, visit the </a:t>
            </a:r>
            <a:r>
              <a:rPr lang="en-US" dirty="0">
                <a:hlinkClick r:id="rId3"/>
              </a:rPr>
              <a:t>www.tax.ny.gov</a:t>
            </a:r>
            <a:r>
              <a:rPr lang="en-US" dirty="0"/>
              <a:t> (</a:t>
            </a:r>
            <a:r>
              <a:rPr lang="en-US" i="1" dirty="0"/>
              <a:t>search: deductions)</a:t>
            </a:r>
            <a:r>
              <a:rPr lang="en-US" dirty="0"/>
              <a: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895880">
              <a:defRPr/>
            </a:pPr>
            <a:fld id="{91A0B44D-A91D-47A7-878F-B25D0A2D7B65}" type="slidenum">
              <a:rPr lang="en-US">
                <a:solidFill>
                  <a:prstClr val="black"/>
                </a:solidFill>
                <a:latin typeface="Calibri"/>
              </a:rPr>
              <a:pPr defTabSz="895880">
                <a:defRPr/>
              </a:pPr>
              <a:t>72</a:t>
            </a:fld>
            <a:endParaRPr lang="en-US" dirty="0">
              <a:solidFill>
                <a:prstClr val="black"/>
              </a:solidFill>
              <a:latin typeface="Calibri"/>
            </a:endParaRPr>
          </a:p>
        </p:txBody>
      </p:sp>
    </p:spTree>
    <p:extLst>
      <p:ext uri="{BB962C8B-B14F-4D97-AF65-F5344CB8AC3E}">
        <p14:creationId xmlns:p14="http://schemas.microsoft.com/office/powerpoint/2010/main" val="662697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RS: I do not agree with the last bullet; however, that what we received from Francine last year. Most of this audience would qualify for a tax credit, which would increase the amount of refund above the refund of taxes overpaid!</a:t>
            </a:r>
          </a:p>
          <a:p>
            <a:endParaRPr lang="en-US" dirty="0"/>
          </a:p>
          <a:p>
            <a:r>
              <a:rPr lang="en-US" dirty="0"/>
              <a:t>If taxpayers include taxes paid for itemizing, they may need their 1099-G information from New York State. You may view and print Form 1099-G, </a:t>
            </a:r>
            <a:r>
              <a:rPr lang="en-US" i="1" dirty="0"/>
              <a:t>Statement for Recipients of State Income Tax Refunds, </a:t>
            </a:r>
            <a:r>
              <a:rPr lang="en-US" dirty="0"/>
              <a:t>directly from our website.  We </a:t>
            </a:r>
            <a:r>
              <a:rPr lang="en-US" b="1" dirty="0"/>
              <a:t>do not </a:t>
            </a:r>
            <a:r>
              <a:rPr lang="en-US" dirty="0"/>
              <a:t>mail Form 1099-G.  The 1099-G amount reflects the amount of state and local taxes a taxpayer overpaid through withholding or estimated tax payments.  For most people, the amount shown on their 2023 Form 1099-G is the same as the 2022 New York State income tax refund they actually received.</a:t>
            </a:r>
          </a:p>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73</a:t>
            </a:fld>
            <a:endParaRPr lang="en-US" dirty="0"/>
          </a:p>
        </p:txBody>
      </p:sp>
    </p:spTree>
    <p:extLst>
      <p:ext uri="{BB962C8B-B14F-4D97-AF65-F5344CB8AC3E}">
        <p14:creationId xmlns:p14="http://schemas.microsoft.com/office/powerpoint/2010/main" val="19855550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all the adjustments and deductions are complete, the taxpayer will have their New York taxable income and compute their tax due.  However, they can reduce this tax due amount further with Tax Credits.  While there are many New York State tax credits, we tried to concentrate on the ones you are most likely to see. If you do come across a credit that is not listed in this presentation, our website has designated web pages for each credit that can offer you clear explanations to assist you.  First let’s discuss a new credit this year. </a:t>
            </a:r>
          </a:p>
        </p:txBody>
      </p:sp>
      <p:sp>
        <p:nvSpPr>
          <p:cNvPr id="4" name="Slide Number Placeholder 3"/>
          <p:cNvSpPr>
            <a:spLocks noGrp="1"/>
          </p:cNvSpPr>
          <p:nvPr>
            <p:ph type="sldNum" sz="quarter" idx="10"/>
          </p:nvPr>
        </p:nvSpPr>
        <p:spPr/>
        <p:txBody>
          <a:bodyPr/>
          <a:lstStyle/>
          <a:p>
            <a:pPr marL="0" marR="0" lvl="0" indent="0" algn="r" defTabSz="895880"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588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69176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the Empire State Child Credit. </a:t>
            </a:r>
          </a:p>
          <a:p>
            <a:endParaRPr lang="en-US" dirty="0"/>
          </a:p>
          <a:p>
            <a:r>
              <a:rPr lang="en-US" dirty="0"/>
              <a:t>How much is this credit, if taxpayer claimed the federal child tax credit, the Empire State child credit is generally the greater of 33% of the taxpayer’s allowable federal child tax credit or $100 times the number of qualifying children. </a:t>
            </a:r>
          </a:p>
        </p:txBody>
      </p:sp>
      <p:sp>
        <p:nvSpPr>
          <p:cNvPr id="4" name="Slide Number Placeholder 3"/>
          <p:cNvSpPr>
            <a:spLocks noGrp="1"/>
          </p:cNvSpPr>
          <p:nvPr>
            <p:ph type="sldNum" sz="quarter" idx="5"/>
          </p:nvPr>
        </p:nvSpPr>
        <p:spPr/>
        <p:txBody>
          <a:bodyPr/>
          <a:lstStyle/>
          <a:p>
            <a:fld id="{91A0B44D-A91D-47A7-878F-B25D0A2D7B65}" type="slidenum">
              <a:rPr lang="en-US" smtClean="0"/>
              <a:pPr/>
              <a:t>75</a:t>
            </a:fld>
            <a:endParaRPr lang="en-US" dirty="0"/>
          </a:p>
        </p:txBody>
      </p:sp>
    </p:spTree>
    <p:extLst>
      <p:ext uri="{BB962C8B-B14F-4D97-AF65-F5344CB8AC3E}">
        <p14:creationId xmlns:p14="http://schemas.microsoft.com/office/powerpoint/2010/main" val="22545943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76</a:t>
            </a:fld>
            <a:endParaRPr lang="en-US" dirty="0"/>
          </a:p>
        </p:txBody>
      </p:sp>
    </p:spTree>
    <p:extLst>
      <p:ext uri="{BB962C8B-B14F-4D97-AF65-F5344CB8AC3E}">
        <p14:creationId xmlns:p14="http://schemas.microsoft.com/office/powerpoint/2010/main" val="10733825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77</a:t>
            </a:fld>
            <a:endParaRPr lang="en-US" dirty="0"/>
          </a:p>
        </p:txBody>
      </p:sp>
    </p:spTree>
    <p:extLst>
      <p:ext uri="{BB962C8B-B14F-4D97-AF65-F5344CB8AC3E}">
        <p14:creationId xmlns:p14="http://schemas.microsoft.com/office/powerpoint/2010/main" val="29988750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included the eligibility requirements of a qualifying child for purposes of the Empire State child credit as a reference here. Similar to EIC, there must be a familial relationship, and the child lived with the taxpayer for more than half the year. </a:t>
            </a:r>
          </a:p>
        </p:txBody>
      </p:sp>
      <p:sp>
        <p:nvSpPr>
          <p:cNvPr id="4" name="Slide Number Placeholder 3"/>
          <p:cNvSpPr>
            <a:spLocks noGrp="1"/>
          </p:cNvSpPr>
          <p:nvPr>
            <p:ph type="sldNum" sz="quarter" idx="5"/>
          </p:nvPr>
        </p:nvSpPr>
        <p:spPr/>
        <p:txBody>
          <a:bodyPr/>
          <a:lstStyle/>
          <a:p>
            <a:fld id="{91A0B44D-A91D-47A7-878F-B25D0A2D7B65}" type="slidenum">
              <a:rPr lang="en-US" smtClean="0"/>
              <a:pPr/>
              <a:t>78</a:t>
            </a:fld>
            <a:endParaRPr lang="en-US" dirty="0"/>
          </a:p>
        </p:txBody>
      </p:sp>
    </p:spTree>
    <p:extLst>
      <p:ext uri="{BB962C8B-B14F-4D97-AF65-F5344CB8AC3E}">
        <p14:creationId xmlns:p14="http://schemas.microsoft.com/office/powerpoint/2010/main" val="1477137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79</a:t>
            </a:fld>
            <a:endParaRPr lang="en-US" dirty="0"/>
          </a:p>
        </p:txBody>
      </p:sp>
    </p:spTree>
    <p:extLst>
      <p:ext uri="{BB962C8B-B14F-4D97-AF65-F5344CB8AC3E}">
        <p14:creationId xmlns:p14="http://schemas.microsoft.com/office/powerpoint/2010/main" val="11971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New York State has a Personal income tax e-file mandate.  We support both linked and unlinked returns.  Even if the IRS will not accept a return, the state return can be filed as an unlinked return.  Most software allows unlinked returns.  All forms can be e-filed, either directly through software or by PDF attachment to the filing.</a:t>
            </a:r>
          </a:p>
          <a:p>
            <a:endParaRPr lang="en-US" dirty="0"/>
          </a:p>
        </p:txBody>
      </p:sp>
      <p:sp>
        <p:nvSpPr>
          <p:cNvPr id="4" name="Slide Number Placeholder 3"/>
          <p:cNvSpPr>
            <a:spLocks noGrp="1"/>
          </p:cNvSpPr>
          <p:nvPr>
            <p:ph type="sldNum" sz="quarter" idx="10"/>
          </p:nvPr>
        </p:nvSpPr>
        <p:spPr/>
        <p:txBody>
          <a:bodyPr/>
          <a:lstStyle/>
          <a:p>
            <a:pPr defTabSz="917235"/>
            <a:fld id="{91A0B44D-A91D-47A7-878F-B25D0A2D7B65}" type="slidenum">
              <a:rPr lang="en-US" sz="1800" kern="0">
                <a:solidFill>
                  <a:sysClr val="windowText" lastClr="000000"/>
                </a:solidFill>
              </a:rPr>
              <a:pPr defTabSz="917235"/>
              <a:t>8</a:t>
            </a:fld>
            <a:endParaRPr lang="en-US" sz="1800" kern="0" dirty="0">
              <a:solidFill>
                <a:sysClr val="windowText" lastClr="000000"/>
              </a:solidFill>
            </a:endParaRPr>
          </a:p>
        </p:txBody>
      </p:sp>
    </p:spTree>
    <p:extLst>
      <p:ext uri="{BB962C8B-B14F-4D97-AF65-F5344CB8AC3E}">
        <p14:creationId xmlns:p14="http://schemas.microsoft.com/office/powerpoint/2010/main" val="38802137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t>80</a:t>
            </a:fld>
            <a:endParaRPr lang="en-US" dirty="0"/>
          </a:p>
        </p:txBody>
      </p:sp>
    </p:spTree>
    <p:extLst>
      <p:ext uri="{BB962C8B-B14F-4D97-AF65-F5344CB8AC3E}">
        <p14:creationId xmlns:p14="http://schemas.microsoft.com/office/powerpoint/2010/main" val="3948774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AE230E76-4C7E-4F0A-8258-12C53D44FCAC}" type="slidenum">
              <a:rPr lang="en-US" smtClean="0"/>
              <a:pPr/>
              <a:t>81</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a:spcBef>
                <a:spcPts val="3000"/>
              </a:spcBef>
            </a:pPr>
            <a:r>
              <a:rPr lang="en-US" dirty="0"/>
              <a:t>Now on to the various credits. I want to start with the earned income credit because this is probably the largest credit that taxpayers can qualify for. Read slide:  </a:t>
            </a:r>
          </a:p>
          <a:p>
            <a:pPr>
              <a:spcBef>
                <a:spcPts val="3000"/>
              </a:spcBef>
            </a:pPr>
            <a:endParaRPr lang="en-US" dirty="0"/>
          </a:p>
          <a:p>
            <a:pPr>
              <a:spcBef>
                <a:spcPts val="3000"/>
              </a:spcBef>
            </a:pPr>
            <a:r>
              <a:rPr lang="en-US" dirty="0"/>
              <a:t>EIC is a refundable tax credit for working taxpayers. This credit puts money directly into the pockets of working taxpayers, can be a financial lifeline for those struggling to make ends meet.</a:t>
            </a:r>
          </a:p>
          <a:p>
            <a:pPr>
              <a:spcBef>
                <a:spcPts val="3000"/>
              </a:spcBef>
            </a:pPr>
            <a:endParaRPr lang="en-US" dirty="0"/>
          </a:p>
          <a:p>
            <a:pPr marL="0" marR="0" lvl="0" indent="0" algn="l" defTabSz="879176" rtl="0" eaLnBrk="1" fontAlgn="auto" latinLnBrk="0" hangingPunct="1">
              <a:lnSpc>
                <a:spcPct val="100000"/>
              </a:lnSpc>
              <a:spcBef>
                <a:spcPts val="3000"/>
              </a:spcBef>
              <a:spcAft>
                <a:spcPts val="0"/>
              </a:spcAft>
              <a:buClrTx/>
              <a:buSzTx/>
              <a:buFontTx/>
              <a:buNone/>
              <a:tabLst/>
              <a:defRPr/>
            </a:pPr>
            <a:r>
              <a:rPr lang="en-US" dirty="0"/>
              <a:t>The investment income threshold increased so that Investment income can not be greater than $</a:t>
            </a:r>
            <a:r>
              <a:rPr lang="en-US" strike="noStrike" dirty="0"/>
              <a:t>11,600.  </a:t>
            </a:r>
          </a:p>
          <a:p>
            <a:pPr>
              <a:spcBef>
                <a:spcPts val="3000"/>
              </a:spcBef>
            </a:pPr>
            <a:endParaRPr lang="en-US" dirty="0"/>
          </a:p>
          <a:p>
            <a:pPr>
              <a:spcBef>
                <a:spcPts val="3000"/>
              </a:spcBef>
            </a:pPr>
            <a:endParaRPr lang="en-US" dirty="0"/>
          </a:p>
        </p:txBody>
      </p:sp>
    </p:spTree>
    <p:extLst>
      <p:ext uri="{BB962C8B-B14F-4D97-AF65-F5344CB8AC3E}">
        <p14:creationId xmlns:p14="http://schemas.microsoft.com/office/powerpoint/2010/main" val="31877662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AE230E76-4C7E-4F0A-8258-12C53D44FCAC}" type="slidenum">
              <a:rPr lang="en-US" smtClean="0"/>
              <a:pPr/>
              <a:t>82</a:t>
            </a:fld>
            <a:endParaRPr lang="en-US" dirty="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dirty="0"/>
          </a:p>
          <a:p>
            <a:r>
              <a:rPr lang="en-US" sz="1100" dirty="0">
                <a:effectLst/>
                <a:latin typeface="Segoe UI" panose="020B0502040204020203" pitchFamily="34" charset="0"/>
              </a:rPr>
              <a:t>The credit is generally 30% of the allowable federal credit reduced by the amount of any household credit allowed. </a:t>
            </a:r>
            <a:endParaRPr lang="en-US" dirty="0"/>
          </a:p>
          <a:p>
            <a:endParaRPr lang="en-US" dirty="0"/>
          </a:p>
          <a:p>
            <a:r>
              <a:rPr lang="en-US" dirty="0"/>
              <a:t>Remember, The taxpayer must have claimed the federal earned income credit (EIC) for tax year 2023.</a:t>
            </a:r>
            <a:endParaRPr lang="en-US" b="1" dirty="0"/>
          </a:p>
        </p:txBody>
      </p:sp>
    </p:spTree>
    <p:extLst>
      <p:ext uri="{BB962C8B-B14F-4D97-AF65-F5344CB8AC3E}">
        <p14:creationId xmlns:p14="http://schemas.microsoft.com/office/powerpoint/2010/main" val="7845070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claim a qualifying child for purposes of EIC, the child must meet the following requirements. I’ve included the link to the IRS website for the eligibility requirements of qualifying child.  </a:t>
            </a:r>
          </a:p>
          <a:p>
            <a:endParaRPr lang="en-US" dirty="0"/>
          </a:p>
          <a:p>
            <a:pPr marL="457200" indent="-457200">
              <a:buSzPct val="100000"/>
              <a:buAutoNum type="arabicPeriod"/>
            </a:pPr>
            <a:r>
              <a:rPr lang="en-US" sz="1100" b="1" dirty="0">
                <a:solidFill>
                  <a:schemeClr val="accent1"/>
                </a:solidFill>
              </a:rPr>
              <a:t>Age: </a:t>
            </a:r>
            <a:r>
              <a:rPr lang="en-US" sz="1100" dirty="0"/>
              <a:t>be under the age of 19, 24 if a full-time student, or any age if permanently disabled. </a:t>
            </a:r>
          </a:p>
          <a:p>
            <a:pPr marL="457200" indent="-457200">
              <a:buSzPct val="100000"/>
              <a:buAutoNum type="arabicPeriod"/>
            </a:pPr>
            <a:r>
              <a:rPr lang="en-US" sz="1100" b="1" dirty="0">
                <a:solidFill>
                  <a:schemeClr val="accent1"/>
                </a:solidFill>
              </a:rPr>
              <a:t>Relationship: </a:t>
            </a:r>
            <a:r>
              <a:rPr lang="en-US" sz="1100" b="0" dirty="0">
                <a:solidFill>
                  <a:schemeClr val="accent1"/>
                </a:solidFill>
              </a:rPr>
              <a:t>there must be a familial relationship </a:t>
            </a:r>
            <a:r>
              <a:rPr lang="en-US" sz="1100" dirty="0"/>
              <a:t>child, stepchild, or grandchild. </a:t>
            </a:r>
          </a:p>
          <a:p>
            <a:pPr marL="457200" indent="-457200">
              <a:buSzPct val="100000"/>
              <a:buAutoNum type="arabicPeriod"/>
            </a:pPr>
            <a:r>
              <a:rPr lang="en-US" sz="1100" dirty="0"/>
              <a:t>Must have lived with the taxpayer for more than half the year. </a:t>
            </a:r>
          </a:p>
          <a:p>
            <a:pPr marL="457200" indent="-457200">
              <a:buSzPct val="100000"/>
              <a:buAutoNum type="arabicPeriod"/>
            </a:pPr>
            <a:endParaRPr lang="en-US" sz="1100" dirty="0"/>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83</a:t>
            </a:fld>
            <a:endParaRPr lang="en-US" dirty="0"/>
          </a:p>
        </p:txBody>
      </p:sp>
    </p:spTree>
    <p:extLst>
      <p:ext uri="{BB962C8B-B14F-4D97-AF65-F5344CB8AC3E}">
        <p14:creationId xmlns:p14="http://schemas.microsoft.com/office/powerpoint/2010/main" val="30517804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dirty="0"/>
              <a:t>Next is the Non custodial parent earned income credit. If a taxpayer does not qualify to claim the EIC, they may qualify for the Noncustodial Parent Earned Income Credit. On the previous slide, we mentioned that to be a qualifying child, the child have lived with the taxpayer for more than half the year. </a:t>
            </a:r>
            <a:r>
              <a:rPr lang="en-US" sz="1100" b="1" dirty="0">
                <a:solidFill>
                  <a:schemeClr val="tx2"/>
                </a:solidFill>
              </a:rPr>
              <a:t>Noncustodial parents </a:t>
            </a:r>
            <a:r>
              <a:rPr lang="en-US" sz="1100" dirty="0"/>
              <a:t>are the parent of a child (or children) who did not reside with them during the tax year, but they had to pay </a:t>
            </a:r>
            <a:r>
              <a:rPr lang="en-US" b="0" i="0" dirty="0">
                <a:solidFill>
                  <a:srgbClr val="040C28"/>
                </a:solidFill>
                <a:effectLst/>
                <a:latin typeface="Google Sans"/>
              </a:rPr>
              <a:t>child support and meet other requirements</a:t>
            </a:r>
            <a:r>
              <a:rPr lang="en-US" b="0" i="0" dirty="0">
                <a:solidFill>
                  <a:srgbClr val="202124"/>
                </a:solidFill>
                <a:effectLst/>
                <a:latin typeface="Google Sans"/>
              </a:rPr>
              <a:t>. </a:t>
            </a:r>
            <a:endParaRPr lang="en-US" dirty="0"/>
          </a:p>
          <a:p>
            <a:endParaRPr lang="en-US" dirty="0"/>
          </a:p>
          <a:p>
            <a:r>
              <a:rPr lang="en-US" dirty="0"/>
              <a:t>And similar to EIC, taxpayers and any qualifying children must have a valid SSN by the due date of the return. </a:t>
            </a:r>
          </a:p>
        </p:txBody>
      </p:sp>
      <p:sp>
        <p:nvSpPr>
          <p:cNvPr id="4" name="Slide Number Placeholder 3"/>
          <p:cNvSpPr>
            <a:spLocks noGrp="1"/>
          </p:cNvSpPr>
          <p:nvPr>
            <p:ph type="sldNum" sz="quarter" idx="5"/>
          </p:nvPr>
        </p:nvSpPr>
        <p:spPr/>
        <p:txBody>
          <a:bodyPr/>
          <a:lstStyle/>
          <a:p>
            <a:fld id="{91A0B44D-A91D-47A7-878F-B25D0A2D7B65}" type="slidenum">
              <a:rPr lang="en-US" smtClean="0"/>
              <a:pPr/>
              <a:t>84</a:t>
            </a:fld>
            <a:endParaRPr lang="en-US" dirty="0"/>
          </a:p>
        </p:txBody>
      </p:sp>
    </p:spTree>
    <p:extLst>
      <p:ext uri="{BB962C8B-B14F-4D97-AF65-F5344CB8AC3E}">
        <p14:creationId xmlns:p14="http://schemas.microsoft.com/office/powerpoint/2010/main" val="9412284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E0E3BD6F-6121-4B04-83AF-FC31B61C23BF}" type="slidenum">
              <a:rPr lang="en-US" smtClean="0"/>
              <a:pPr/>
              <a:t>85</a:t>
            </a:fld>
            <a:endParaRPr 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dirty="0"/>
              <a:t>I’ve included the eligibility requirements for this credit. As I’ve mentioned, this credit is for a parent of a child with whom they did not reside, and the parent made required child support payments. </a:t>
            </a:r>
          </a:p>
        </p:txBody>
      </p:sp>
    </p:spTree>
    <p:extLst>
      <p:ext uri="{BB962C8B-B14F-4D97-AF65-F5344CB8AC3E}">
        <p14:creationId xmlns:p14="http://schemas.microsoft.com/office/powerpoint/2010/main" val="38511551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86</a:t>
            </a:fld>
            <a:endParaRPr lang="en-US" dirty="0"/>
          </a:p>
        </p:txBody>
      </p:sp>
    </p:spTree>
    <p:extLst>
      <p:ext uri="{BB962C8B-B14F-4D97-AF65-F5344CB8AC3E}">
        <p14:creationId xmlns:p14="http://schemas.microsoft.com/office/powerpoint/2010/main" val="20766015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31"/>
          <p:cNvSpPr>
            <a:spLocks noGrp="1" noChangeArrowheads="1"/>
          </p:cNvSpPr>
          <p:nvPr>
            <p:ph type="sldNum" sz="quarter" idx="5"/>
          </p:nvPr>
        </p:nvSpPr>
        <p:spPr>
          <a:noFill/>
        </p:spPr>
        <p:txBody>
          <a:bodyPr/>
          <a:lstStyle/>
          <a:p>
            <a:fld id="{395687E9-C59F-4BAA-978E-EB7C4B59F2C0}" type="slidenum">
              <a:rPr lang="en-US" smtClean="0"/>
              <a:pPr/>
              <a:t>87</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marL="0" indent="0">
              <a:buNone/>
            </a:pPr>
            <a:r>
              <a:rPr lang="en-US" sz="1200" b="0" dirty="0">
                <a:solidFill>
                  <a:srgbClr val="007681"/>
                </a:solidFill>
              </a:rPr>
              <a:t>Next up is the Claim for Real Property Tax Credit. </a:t>
            </a:r>
            <a:r>
              <a:rPr lang="en-US" sz="2800" dirty="0"/>
              <a:t>This credit is available to New York State residents who: </a:t>
            </a:r>
            <a:endParaRPr lang="en-US" sz="1200" b="0" dirty="0">
              <a:solidFill>
                <a:srgbClr val="007681"/>
              </a:solidFill>
            </a:endParaRPr>
          </a:p>
          <a:p>
            <a:pPr marL="0" indent="0">
              <a:buNone/>
            </a:pPr>
            <a:endParaRPr lang="en-US" sz="1200" b="0" dirty="0">
              <a:solidFill>
                <a:srgbClr val="007681"/>
              </a:solidFill>
            </a:endParaRPr>
          </a:p>
          <a:p>
            <a:pPr marL="171450" indent="-171450">
              <a:spcBef>
                <a:spcPts val="1000"/>
              </a:spcBef>
              <a:buFont typeface="Arial" panose="020B0604020202020204" pitchFamily="34" charset="0"/>
              <a:buChar char="•"/>
            </a:pPr>
            <a:r>
              <a:rPr lang="en-US" b="0" dirty="0"/>
              <a:t>Household gross income was $18,000 or less </a:t>
            </a:r>
          </a:p>
          <a:p>
            <a:pPr marL="171450" indent="-171450">
              <a:spcBef>
                <a:spcPts val="1000"/>
              </a:spcBef>
              <a:buFont typeface="Arial" panose="020B0604020202020204" pitchFamily="34" charset="0"/>
              <a:buChar char="•"/>
            </a:pPr>
            <a:r>
              <a:rPr lang="en-US" b="0" dirty="0"/>
              <a:t>Average rent was $450 or less </a:t>
            </a:r>
          </a:p>
          <a:p>
            <a:pPr marL="171450" indent="-171450">
              <a:spcBef>
                <a:spcPts val="1000"/>
              </a:spcBef>
              <a:buFont typeface="Arial" panose="020B0604020202020204" pitchFamily="34" charset="0"/>
              <a:buChar char="•"/>
            </a:pPr>
            <a:r>
              <a:rPr lang="en-US" b="0" dirty="0"/>
              <a:t>Must have paid real property taxes or rent on their residence</a:t>
            </a:r>
          </a:p>
          <a:p>
            <a:pPr marL="171450" indent="-171450">
              <a:spcBef>
                <a:spcPts val="1000"/>
              </a:spcBef>
              <a:buFont typeface="Arial" panose="020B0604020202020204" pitchFamily="34" charset="0"/>
              <a:buChar char="•"/>
            </a:pPr>
            <a:r>
              <a:rPr lang="en-US" b="0" dirty="0"/>
              <a:t>Market value of all real property owned was $85,000 or less</a:t>
            </a:r>
          </a:p>
          <a:p>
            <a:pPr marL="171450" indent="-171450">
              <a:spcBef>
                <a:spcPts val="1000"/>
              </a:spcBef>
              <a:buFont typeface="Arial" panose="020B0604020202020204" pitchFamily="34" charset="0"/>
              <a:buChar char="•"/>
            </a:pPr>
            <a:r>
              <a:rPr lang="en-US" b="0" dirty="0"/>
              <a:t>Must be a New York State resident for the entire year</a:t>
            </a:r>
          </a:p>
          <a:p>
            <a:pPr marL="171450" indent="-171450">
              <a:spcBef>
                <a:spcPts val="1000"/>
              </a:spcBef>
              <a:buFont typeface="Arial" panose="020B0604020202020204" pitchFamily="34" charset="0"/>
              <a:buChar char="•"/>
            </a:pPr>
            <a:r>
              <a:rPr lang="en-US" b="0" dirty="0"/>
              <a:t>Can’t be claimed as a dependent  </a:t>
            </a:r>
            <a:endParaRPr lang="en-US" dirty="0"/>
          </a:p>
        </p:txBody>
      </p:sp>
    </p:spTree>
    <p:extLst>
      <p:ext uri="{BB962C8B-B14F-4D97-AF65-F5344CB8AC3E}">
        <p14:creationId xmlns:p14="http://schemas.microsoft.com/office/powerpoint/2010/main" val="16479769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31"/>
          <p:cNvSpPr>
            <a:spLocks noGrp="1" noChangeArrowheads="1"/>
          </p:cNvSpPr>
          <p:nvPr>
            <p:ph type="sldNum" sz="quarter" idx="5"/>
          </p:nvPr>
        </p:nvSpPr>
        <p:spPr>
          <a:noFill/>
        </p:spPr>
        <p:txBody>
          <a:bodyPr/>
          <a:lstStyle/>
          <a:p>
            <a:fld id="{395687E9-C59F-4BAA-978E-EB7C4B59F2C0}" type="slidenum">
              <a:rPr lang="en-US" smtClean="0"/>
              <a:pPr/>
              <a:t>88</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marL="0" indent="0">
              <a:buNone/>
            </a:pPr>
            <a:endParaRPr lang="en-US" dirty="0"/>
          </a:p>
        </p:txBody>
      </p:sp>
    </p:spTree>
    <p:extLst>
      <p:ext uri="{BB962C8B-B14F-4D97-AF65-F5344CB8AC3E}">
        <p14:creationId xmlns:p14="http://schemas.microsoft.com/office/powerpoint/2010/main" val="40342320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31"/>
          <p:cNvSpPr>
            <a:spLocks noGrp="1" noChangeArrowheads="1"/>
          </p:cNvSpPr>
          <p:nvPr>
            <p:ph type="sldNum" sz="quarter" idx="5"/>
          </p:nvPr>
        </p:nvSpPr>
        <p:spPr>
          <a:noFill/>
        </p:spPr>
        <p:txBody>
          <a:bodyPr/>
          <a:lstStyle/>
          <a:p>
            <a:fld id="{620D812C-F7E2-44FA-8764-7FF23CBFAFAA}" type="slidenum">
              <a:rPr lang="en-US" smtClean="0"/>
              <a:pPr/>
              <a:t>89</a:t>
            </a:fld>
            <a:endParaRPr lang="en-US"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marL="0" indent="0">
              <a:buNone/>
            </a:pPr>
            <a:r>
              <a:rPr lang="en-US" sz="1100" b="1" dirty="0">
                <a:solidFill>
                  <a:srgbClr val="007681"/>
                </a:solidFill>
              </a:rPr>
              <a:t>Some key definitions for this credit:</a:t>
            </a:r>
          </a:p>
          <a:p>
            <a:pPr marL="0" indent="0">
              <a:buNone/>
            </a:pPr>
            <a:endParaRPr lang="en-US" sz="1100" b="1" dirty="0">
              <a:solidFill>
                <a:srgbClr val="007681"/>
              </a:solidFill>
            </a:endParaRPr>
          </a:p>
          <a:p>
            <a:pPr marL="0" indent="0">
              <a:buNone/>
            </a:pPr>
            <a:r>
              <a:rPr lang="en-US" sz="1100" b="1" dirty="0">
                <a:solidFill>
                  <a:srgbClr val="007681"/>
                </a:solidFill>
              </a:rPr>
              <a:t>Members of household</a:t>
            </a:r>
          </a:p>
          <a:p>
            <a:pPr marL="0" indent="0">
              <a:spcBef>
                <a:spcPts val="600"/>
              </a:spcBef>
              <a:buNone/>
            </a:pPr>
            <a:r>
              <a:rPr lang="en-US" sz="1100" dirty="0"/>
              <a:t>All who share your residence and its furnishings, facilities, and accommodations, whether they are related to you or not.  </a:t>
            </a:r>
          </a:p>
          <a:p>
            <a:pPr marL="0" indent="0">
              <a:spcBef>
                <a:spcPts val="600"/>
              </a:spcBef>
              <a:buNone/>
            </a:pPr>
            <a:endParaRPr lang="en-US" sz="1100" dirty="0"/>
          </a:p>
          <a:p>
            <a:pPr marL="0" indent="0">
              <a:spcBef>
                <a:spcPts val="2400"/>
              </a:spcBef>
              <a:buNone/>
            </a:pPr>
            <a:r>
              <a:rPr lang="en-US" sz="1100" b="1" dirty="0">
                <a:solidFill>
                  <a:srgbClr val="007681"/>
                </a:solidFill>
              </a:rPr>
              <a:t>Household gross income</a:t>
            </a:r>
          </a:p>
          <a:p>
            <a:pPr marL="0" indent="0">
              <a:spcBef>
                <a:spcPts val="600"/>
              </a:spcBef>
              <a:buNone/>
            </a:pPr>
            <a:r>
              <a:rPr lang="en-US" sz="1100" dirty="0"/>
              <a:t>Income from all sources that you and members of your household receive. It does not include food stamps, Medicare, Medicaid, scholarships, grants, surplus food, or other relief. </a:t>
            </a:r>
          </a:p>
          <a:p>
            <a:endParaRPr lang="en-US" dirty="0"/>
          </a:p>
        </p:txBody>
      </p:sp>
    </p:spTree>
    <p:extLst>
      <p:ext uri="{BB962C8B-B14F-4D97-AF65-F5344CB8AC3E}">
        <p14:creationId xmlns:p14="http://schemas.microsoft.com/office/powerpoint/2010/main" val="758537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9080">
              <a:defRPr/>
            </a:pPr>
            <a:r>
              <a:rPr lang="en-US" dirty="0">
                <a:solidFill>
                  <a:srgbClr val="FF0000"/>
                </a:solidFill>
              </a:rPr>
              <a:t>Volunteer tax preparers are not subject to the e-filing mandate.  You should make sure to use the 09 - </a:t>
            </a:r>
            <a:r>
              <a:rPr lang="en-US" i="1" dirty="0">
                <a:solidFill>
                  <a:srgbClr val="FF0000"/>
                </a:solidFill>
              </a:rPr>
              <a:t>volunteer tax preparer </a:t>
            </a:r>
            <a:r>
              <a:rPr lang="en-US" dirty="0">
                <a:solidFill>
                  <a:srgbClr val="FF0000"/>
                </a:solidFill>
              </a:rPr>
              <a:t>code in your program.</a:t>
            </a:r>
          </a:p>
        </p:txBody>
      </p:sp>
      <p:sp>
        <p:nvSpPr>
          <p:cNvPr id="4" name="Slide Number Placeholder 3"/>
          <p:cNvSpPr>
            <a:spLocks noGrp="1"/>
          </p:cNvSpPr>
          <p:nvPr>
            <p:ph type="sldNum" sz="quarter" idx="10"/>
          </p:nvPr>
        </p:nvSpPr>
        <p:spPr/>
        <p:txBody>
          <a:bodyPr/>
          <a:lstStyle/>
          <a:p>
            <a:fld id="{91A0B44D-A91D-47A7-878F-B25D0A2D7B65}" type="slidenum">
              <a:rPr lang="en-US" smtClean="0"/>
              <a:pPr/>
              <a:t>9</a:t>
            </a:fld>
            <a:endParaRPr lang="en-US" dirty="0"/>
          </a:p>
        </p:txBody>
      </p:sp>
    </p:spTree>
    <p:extLst>
      <p:ext uri="{BB962C8B-B14F-4D97-AF65-F5344CB8AC3E}">
        <p14:creationId xmlns:p14="http://schemas.microsoft.com/office/powerpoint/2010/main" val="31208560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0" i="0" dirty="0">
                <a:solidFill>
                  <a:srgbClr val="4D5156"/>
                </a:solidFill>
                <a:effectLst/>
                <a:latin typeface="Google Sans"/>
              </a:rPr>
              <a:t>Next is the child and dependent care credit, is a tax credit that </a:t>
            </a:r>
            <a:r>
              <a:rPr lang="en-US" b="0" i="0" dirty="0">
                <a:solidFill>
                  <a:srgbClr val="040C28"/>
                </a:solidFill>
                <a:effectLst/>
                <a:latin typeface="Google Sans"/>
              </a:rPr>
              <a:t>may help you pay for the care of </a:t>
            </a:r>
            <a:r>
              <a:rPr lang="en-US" b="0" i="0" strike="noStrike" dirty="0">
                <a:solidFill>
                  <a:srgbClr val="040C28"/>
                </a:solidFill>
                <a:effectLst/>
                <a:latin typeface="Google Sans"/>
              </a:rPr>
              <a:t>qualifying</a:t>
            </a:r>
            <a:r>
              <a:rPr lang="en-US" b="0" i="0" dirty="0">
                <a:solidFill>
                  <a:srgbClr val="040C28"/>
                </a:solidFill>
                <a:effectLst/>
                <a:latin typeface="Google Sans"/>
              </a:rPr>
              <a:t> children and other dependents (which we all know can be very expensive)</a:t>
            </a:r>
            <a:endParaRPr lang="en-US" sz="1100" dirty="0"/>
          </a:p>
          <a:p>
            <a:pPr>
              <a:spcBef>
                <a:spcPts val="0"/>
              </a:spcBef>
            </a:pPr>
            <a:endParaRPr lang="en-US" sz="1100" dirty="0"/>
          </a:p>
          <a:p>
            <a:pPr>
              <a:spcBef>
                <a:spcPts val="0"/>
              </a:spcBef>
            </a:pPr>
            <a:r>
              <a:rPr lang="en-US" sz="1100" dirty="0"/>
              <a:t>The child and dependent care credit can be claimed if </a:t>
            </a:r>
            <a:r>
              <a:rPr lang="en-US" sz="1100" b="1" dirty="0"/>
              <a:t>qualified </a:t>
            </a:r>
            <a:r>
              <a:rPr lang="en-US" sz="1100" dirty="0"/>
              <a:t>to claim the federal child and dependent credit (whether it was claimed it or not).  And this is a refundable credit for NYS residents. </a:t>
            </a:r>
          </a:p>
          <a:p>
            <a:pPr>
              <a:spcBef>
                <a:spcPts val="0"/>
              </a:spcBef>
            </a:pPr>
            <a:endParaRPr lang="en-US" sz="1100" dirty="0"/>
          </a:p>
          <a:p>
            <a:pPr>
              <a:spcBef>
                <a:spcPts val="0"/>
              </a:spcBef>
            </a:pPr>
            <a:r>
              <a:rPr lang="en-US" sz="1100" dirty="0"/>
              <a:t>Just note that child and dependent care expenses must be work related: meaning that they allow taxpayers to work or look for work. </a:t>
            </a:r>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8199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0B44D-A91D-47A7-878F-B25D0A2D7B65}" type="slidenum">
              <a:rPr lang="en-US" smtClean="0"/>
              <a:pPr/>
              <a:t>91</a:t>
            </a:fld>
            <a:endParaRPr lang="en-US" dirty="0"/>
          </a:p>
        </p:txBody>
      </p:sp>
    </p:spTree>
    <p:extLst>
      <p:ext uri="{BB962C8B-B14F-4D97-AF65-F5344CB8AC3E}">
        <p14:creationId xmlns:p14="http://schemas.microsoft.com/office/powerpoint/2010/main" val="14558199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qualified expense limits based on the number of qualifying children shown here. </a:t>
            </a:r>
          </a:p>
        </p:txBody>
      </p:sp>
      <p:sp>
        <p:nvSpPr>
          <p:cNvPr id="4" name="Slide Number Placeholder 3"/>
          <p:cNvSpPr>
            <a:spLocks noGrp="1"/>
          </p:cNvSpPr>
          <p:nvPr>
            <p:ph type="sldNum" sz="quarter" idx="5"/>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87016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0" dirty="0">
                <a:solidFill>
                  <a:schemeClr val="tx2"/>
                </a:solidFill>
              </a:rPr>
              <a:t>Child and dependent care expenses include, but are not limited to: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b="0" dirty="0">
              <a:solidFill>
                <a:schemeClr val="tx2"/>
              </a:solidFill>
            </a:endParaRPr>
          </a:p>
          <a:p>
            <a:r>
              <a:rPr lang="en-US" dirty="0"/>
              <a:t>Education: programs for children below level of kindergarten (nursery school, preschool)</a:t>
            </a:r>
          </a:p>
          <a:p>
            <a:endParaRPr lang="en-US" dirty="0"/>
          </a:p>
        </p:txBody>
      </p:sp>
      <p:sp>
        <p:nvSpPr>
          <p:cNvPr id="4" name="Slide Number Placeholder 3"/>
          <p:cNvSpPr>
            <a:spLocks noGrp="1"/>
          </p:cNvSpPr>
          <p:nvPr>
            <p:ph type="sldNum" sz="quarter" idx="5"/>
          </p:nvPr>
        </p:nvSpPr>
        <p:spPr/>
        <p:txBody>
          <a:bodyPr/>
          <a:lstStyle/>
          <a:p>
            <a:fld id="{91A0B44D-A91D-47A7-878F-B25D0A2D7B65}" type="slidenum">
              <a:rPr lang="en-US" smtClean="0"/>
              <a:pPr/>
              <a:t>93</a:t>
            </a:fld>
            <a:endParaRPr lang="en-US" dirty="0"/>
          </a:p>
        </p:txBody>
      </p:sp>
    </p:spTree>
    <p:extLst>
      <p:ext uri="{BB962C8B-B14F-4D97-AF65-F5344CB8AC3E}">
        <p14:creationId xmlns:p14="http://schemas.microsoft.com/office/powerpoint/2010/main" val="152989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76"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roxima Nova"/>
              </a:rPr>
              <a:t>There is also a NYC Child and Dependent Care Credit that is refundable for full-year NYC residents </a:t>
            </a:r>
            <a:r>
              <a:rPr lang="en-US" sz="1100" dirty="0"/>
              <a:t>who paid child-care expenses for at least one child who was under age four on December 31. </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sz="1100" dirty="0"/>
          </a:p>
          <a:p>
            <a:r>
              <a:rPr lang="en-US" sz="2150" dirty="0"/>
              <a:t>Taxpayers must: </a:t>
            </a:r>
          </a:p>
          <a:p>
            <a:pPr lvl="1"/>
            <a:r>
              <a:rPr lang="en-US" sz="2150" dirty="0"/>
              <a:t>have federal adjusted gross income of $30,000 or less, and</a:t>
            </a:r>
          </a:p>
          <a:p>
            <a:pPr lvl="1"/>
            <a:r>
              <a:rPr lang="en-US" sz="2150" dirty="0"/>
              <a:t>be eligible to claim the New York State child and dependent care credit.</a:t>
            </a:r>
          </a:p>
          <a:p>
            <a:endParaRPr lang="en-US" sz="2150" dirty="0"/>
          </a:p>
          <a:p>
            <a:r>
              <a:rPr lang="en-US" sz="2150" dirty="0"/>
              <a:t>And this credit can be as much as 75% of the New York State credit.</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dirty="0"/>
          </a:p>
          <a:p>
            <a:endParaRPr lang="en-US" b="0" i="0" u="sng" dirty="0">
              <a:solidFill>
                <a:srgbClr val="FF0000"/>
              </a:solidFill>
              <a:effectLst/>
              <a:latin typeface="Proxima Nova"/>
              <a:hlinkClick r:id="rId3">
                <a:extLst>
                  <a:ext uri="{A12FA001-AC4F-418D-AE19-62706E023703}">
                    <ahyp:hlinkClr xmlns:ahyp="http://schemas.microsoft.com/office/drawing/2018/hyperlinkcolor" val="tx"/>
                  </a:ext>
                </a:extLst>
              </a:hlinkClick>
            </a:endParaRPr>
          </a:p>
          <a:p>
            <a:endParaRPr lang="en-US" b="0" i="0" dirty="0">
              <a:solidFill>
                <a:srgbClr val="0000FF"/>
              </a:solidFill>
              <a:effectLst/>
              <a:latin typeface="Proxima Nova"/>
              <a:hlinkClick r:id="rId3">
                <a:extLst>
                  <a:ext uri="{A12FA001-AC4F-418D-AE19-62706E023703}">
                    <ahyp:hlinkClr xmlns:ahyp="http://schemas.microsoft.com/office/drawing/2018/hyperlinkcolor" val="tx"/>
                  </a:ext>
                </a:extLst>
              </a:hlinkClick>
            </a:endParaRPr>
          </a:p>
          <a:p>
            <a:endParaRPr lang="en-US" b="0" i="0" dirty="0">
              <a:solidFill>
                <a:srgbClr val="000000"/>
              </a:solidFill>
              <a:effectLst/>
              <a:latin typeface="Proxima Nova"/>
            </a:endParaRPr>
          </a:p>
        </p:txBody>
      </p:sp>
      <p:sp>
        <p:nvSpPr>
          <p:cNvPr id="4" name="Slide Number Placeholder 3"/>
          <p:cNvSpPr>
            <a:spLocks noGrp="1"/>
          </p:cNvSpPr>
          <p:nvPr>
            <p:ph type="sldNum" sz="quarter" idx="5"/>
          </p:nvPr>
        </p:nvSpPr>
        <p:spPr/>
        <p:txBody>
          <a:bodyPr/>
          <a:lstStyle/>
          <a:p>
            <a:fld id="{91A0B44D-A91D-47A7-878F-B25D0A2D7B65}" type="slidenum">
              <a:rPr lang="en-US" smtClean="0"/>
              <a:pPr/>
              <a:t>94</a:t>
            </a:fld>
            <a:endParaRPr lang="en-US" dirty="0"/>
          </a:p>
        </p:txBody>
      </p:sp>
    </p:spTree>
    <p:extLst>
      <p:ext uri="{BB962C8B-B14F-4D97-AF65-F5344CB8AC3E}">
        <p14:creationId xmlns:p14="http://schemas.microsoft.com/office/powerpoint/2010/main" val="25639286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1" dirty="0">
                <a:solidFill>
                  <a:srgbClr val="007681"/>
                </a:solidFill>
              </a:rPr>
              <a:t>The claim for college tuition credit.</a:t>
            </a:r>
          </a:p>
          <a:p>
            <a:pPr marL="0" indent="0">
              <a:buNone/>
            </a:pPr>
            <a:r>
              <a:rPr lang="en-US" b="0" dirty="0">
                <a:solidFill>
                  <a:srgbClr val="007681"/>
                </a:solidFill>
              </a:rPr>
              <a:t>Only qualified tuition expenses paid for undergraduate enrollment or attendance at an institution of higher education qualify for the credit.  </a:t>
            </a:r>
            <a:r>
              <a:rPr lang="en-US" sz="1100" b="0" dirty="0"/>
              <a:t>Up to $10,000 of tuition expenses per eligible student can be used to calculate the credit.  Taxpayers can claim a 4% refundable credit or use the tuition expense amount as an added itemized deduction.  For tuition expense under $5,000, the credit is the lesser of $200 or the tuition expense.</a:t>
            </a:r>
          </a:p>
          <a:p>
            <a:endParaRPr lang="en-US" dirty="0"/>
          </a:p>
        </p:txBody>
      </p:sp>
      <p:sp>
        <p:nvSpPr>
          <p:cNvPr id="4" name="Slide Number Placeholder 3"/>
          <p:cNvSpPr>
            <a:spLocks noGrp="1"/>
          </p:cNvSpPr>
          <p:nvPr>
            <p:ph type="sldNum" sz="quarter" idx="10"/>
          </p:nvPr>
        </p:nvSpPr>
        <p:spPr/>
        <p:txBody>
          <a:bodyPr/>
          <a:lstStyle/>
          <a:p>
            <a:pPr>
              <a:defRPr/>
            </a:pPr>
            <a:fld id="{52243CE4-5306-43C2-8D0F-B5BCBD28CDA9}" type="slidenum">
              <a:rPr lang="en-US" smtClean="0"/>
              <a:pPr>
                <a:defRPr/>
              </a:pPr>
              <a:t>96</a:t>
            </a:fld>
            <a:endParaRPr lang="en-US" dirty="0"/>
          </a:p>
        </p:txBody>
      </p:sp>
    </p:spTree>
    <p:extLst>
      <p:ext uri="{BB962C8B-B14F-4D97-AF65-F5344CB8AC3E}">
        <p14:creationId xmlns:p14="http://schemas.microsoft.com/office/powerpoint/2010/main" val="39164963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2400"/>
              </a:spcBef>
            </a:pPr>
            <a:r>
              <a:rPr lang="en-US" dirty="0"/>
              <a:t>Expenses may be paid by cash, check, credit card, or with borrowed funds.  The eligible student doesn’t need to be enrolled in a degree program or to attend full time for the expenses to qualify.  If the student is claimed as a dependent, these payments are treated as paid by the taxpayer.</a:t>
            </a:r>
          </a:p>
          <a:p>
            <a:endParaRPr lang="en-US" dirty="0"/>
          </a:p>
        </p:txBody>
      </p:sp>
      <p:sp>
        <p:nvSpPr>
          <p:cNvPr id="4" name="Slide Number Placeholder 3"/>
          <p:cNvSpPr>
            <a:spLocks noGrp="1"/>
          </p:cNvSpPr>
          <p:nvPr>
            <p:ph type="sldNum" sz="quarter" idx="10"/>
          </p:nvPr>
        </p:nvSpPr>
        <p:spPr/>
        <p:txBody>
          <a:bodyPr/>
          <a:lstStyle/>
          <a:p>
            <a:pPr>
              <a:defRPr/>
            </a:pPr>
            <a:fld id="{52243CE4-5306-43C2-8D0F-B5BCBD28CDA9}" type="slidenum">
              <a:rPr lang="en-US" smtClean="0"/>
              <a:pPr>
                <a:defRPr/>
              </a:pPr>
              <a:t>97</a:t>
            </a:fld>
            <a:endParaRPr lang="en-US" dirty="0"/>
          </a:p>
        </p:txBody>
      </p:sp>
    </p:spTree>
    <p:extLst>
      <p:ext uri="{BB962C8B-B14F-4D97-AF65-F5344CB8AC3E}">
        <p14:creationId xmlns:p14="http://schemas.microsoft.com/office/powerpoint/2010/main" val="13074456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600" b="0" dirty="0">
                <a:solidFill>
                  <a:srgbClr val="007681"/>
                </a:solidFill>
              </a:rPr>
              <a:t>Let’s review the college tuition credit or deduction.  The qualified expenses for this credit and the itemized deduction are listed on the on the IT-272.  However, a taxpayer can not take both the credit and the deduction.  There is a worksheet included to help determine which is more beneficial.  Do not claim the following as qualified expenses: </a:t>
            </a:r>
          </a:p>
          <a:p>
            <a:pPr marL="171450" indent="-171450">
              <a:spcBef>
                <a:spcPts val="600"/>
              </a:spcBef>
              <a:buFont typeface="Arial" panose="020B0604020202020204" pitchFamily="34" charset="0"/>
              <a:buChar char="•"/>
            </a:pPr>
            <a:r>
              <a:rPr lang="en-US" dirty="0"/>
              <a:t>graduate-level tuition expenses </a:t>
            </a:r>
          </a:p>
          <a:p>
            <a:pPr marL="171450" indent="-171450">
              <a:spcBef>
                <a:spcPts val="600"/>
              </a:spcBef>
              <a:buFont typeface="Arial" panose="020B0604020202020204" pitchFamily="34" charset="0"/>
              <a:buChar char="•"/>
            </a:pPr>
            <a:r>
              <a:rPr lang="en-US" dirty="0"/>
              <a:t>tuition expenses that were paid by scholarships, grants and/or an employer</a:t>
            </a:r>
          </a:p>
          <a:p>
            <a:pPr marL="171450" indent="-171450">
              <a:spcBef>
                <a:spcPts val="600"/>
              </a:spcBef>
              <a:buFont typeface="Arial" panose="020B0604020202020204" pitchFamily="34" charset="0"/>
              <a:buChar char="•"/>
            </a:pPr>
            <a:r>
              <a:rPr lang="en-US" dirty="0"/>
              <a:t>expenses for:</a:t>
            </a:r>
          </a:p>
          <a:p>
            <a:pPr marL="782488" lvl="1" indent="-342900" algn="l" defTabSz="879176" rtl="0" eaLnBrk="1" latinLnBrk="0" hangingPunct="1">
              <a:spcBef>
                <a:spcPts val="600"/>
              </a:spcBef>
              <a:buFont typeface="Calibri" panose="020F0502020204030204" pitchFamily="34" charset="0"/>
              <a:buChar char="–"/>
            </a:pPr>
            <a:r>
              <a:rPr lang="en-US" sz="2200" kern="1200" dirty="0">
                <a:solidFill>
                  <a:schemeClr val="tx1"/>
                </a:solidFill>
                <a:latin typeface="+mn-lt"/>
                <a:ea typeface="+mn-ea"/>
                <a:cs typeface="+mn-cs"/>
              </a:rPr>
              <a:t>room/board, insurance, medical expenses, and transportation;</a:t>
            </a:r>
          </a:p>
          <a:p>
            <a:pPr marL="782488" lvl="1" indent="-342900">
              <a:spcBef>
                <a:spcPts val="600"/>
              </a:spcBef>
              <a:buFont typeface="Calibri" panose="020F0502020204030204" pitchFamily="34" charset="0"/>
              <a:buChar char="–"/>
            </a:pPr>
            <a:r>
              <a:rPr lang="en-US" sz="2200" dirty="0"/>
              <a:t>course related books, supplies, or equipment; and </a:t>
            </a:r>
          </a:p>
          <a:p>
            <a:pPr marL="782488" lvl="1" indent="-342900">
              <a:spcBef>
                <a:spcPts val="600"/>
              </a:spcBef>
              <a:buFont typeface="Calibri" panose="020F0502020204030204" pitchFamily="34" charset="0"/>
              <a:buChar char="–"/>
            </a:pPr>
            <a:r>
              <a:rPr lang="en-US" sz="2200" dirty="0"/>
              <a:t>fees paid as a condition of enrollment, attendance, or non-academic activities</a:t>
            </a:r>
          </a:p>
          <a:p>
            <a:pPr marL="0" marR="0" lvl="0" indent="0" algn="l" defTabSz="8791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9176"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67714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rgbClr val="007681"/>
                </a:solidFill>
              </a:rPr>
              <a:t>Additionally, do not claim t</a:t>
            </a:r>
            <a:r>
              <a:rPr lang="en-US" b="0" dirty="0"/>
              <a:t>uition expenses in a different tax year than they were paid or a college tuition credit for someone who is not the taxpayer or a dependent.  </a:t>
            </a:r>
            <a:r>
              <a:rPr lang="en-US" sz="1200" b="0" dirty="0">
                <a:solidFill>
                  <a:srgbClr val="007681"/>
                </a:solidFill>
              </a:rPr>
              <a:t>Remember, be sure to provide t</a:t>
            </a:r>
            <a:r>
              <a:rPr lang="en-US" b="0" dirty="0"/>
              <a:t>he correct student SSN and correct college EIN on Form IT-272.</a:t>
            </a:r>
          </a:p>
          <a:p>
            <a:endParaRPr lang="en-US" dirty="0"/>
          </a:p>
        </p:txBody>
      </p:sp>
      <p:sp>
        <p:nvSpPr>
          <p:cNvPr id="4" name="Slide Number Placeholder 3"/>
          <p:cNvSpPr>
            <a:spLocks noGrp="1"/>
          </p:cNvSpPr>
          <p:nvPr>
            <p:ph type="sldNum" sz="quarter" idx="10"/>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91A0B44D-A91D-47A7-878F-B25D0A2D7B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13806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1D3600BF-80D4-4AB6-BCBE-A22FAE08D734}" type="slidenum">
              <a:rPr lang="en-US" smtClean="0"/>
              <a:pPr/>
              <a:t>100</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a:spcBef>
                <a:spcPts val="600"/>
              </a:spcBef>
            </a:pPr>
            <a:r>
              <a:rPr lang="en-US" dirty="0"/>
              <a:t>The claim for volunteer firefighter and Ambulance worker credit is a </a:t>
            </a:r>
            <a:r>
              <a:rPr lang="en-US" sz="2400" dirty="0"/>
              <a:t>$200 refundable credit or $400 if married filing jointly and both spouses qualify.  </a:t>
            </a:r>
            <a:r>
              <a:rPr lang="en-US" sz="2200" dirty="0"/>
              <a:t>The taxpayer must be a full-year resident and active volunteer firefighters or ambulance workers for the entire year for which the credit is claimed.   </a:t>
            </a:r>
            <a:r>
              <a:rPr lang="en-US" sz="2400" dirty="0"/>
              <a:t>Use IT-201-ATT - Code 354 on line 12. If a taxpayer receives a real property tax exemption that relates to their volunteer service, they cannot claim the volunteer firefighters’ and ambulance workers’ credit.</a:t>
            </a:r>
            <a:endParaRPr lang="en-US" sz="2400" spc="-70" dirty="0"/>
          </a:p>
          <a:p>
            <a:endParaRPr lang="en-US" dirty="0"/>
          </a:p>
        </p:txBody>
      </p:sp>
    </p:spTree>
    <p:extLst>
      <p:ext uri="{BB962C8B-B14F-4D97-AF65-F5344CB8AC3E}">
        <p14:creationId xmlns:p14="http://schemas.microsoft.com/office/powerpoint/2010/main" val="3964267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04800" y="2100262"/>
            <a:ext cx="7772400" cy="745808"/>
          </a:xfrm>
        </p:spPr>
        <p:txBody>
          <a:bodyPr anchor="b" anchorCtr="0">
            <a:noAutofit/>
          </a:bodyPr>
          <a:lstStyle>
            <a:lvl1pPr algn="l">
              <a:defRPr>
                <a:solidFill>
                  <a:srgbClr val="00768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304800" y="2846070"/>
            <a:ext cx="6400800" cy="617220"/>
          </a:xfrm>
        </p:spPr>
        <p:txBody>
          <a:bodyPr>
            <a:noAutofit/>
          </a:bodyPr>
          <a:lstStyle>
            <a:lvl1pPr marL="0" indent="0" algn="l">
              <a:buNone/>
              <a:defRPr sz="2300">
                <a:solidFill>
                  <a:schemeClr val="tx1">
                    <a:tint val="75000"/>
                  </a:schemeClr>
                </a:solidFill>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822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02473" y="171450"/>
            <a:ext cx="8686800" cy="617220"/>
          </a:xfrm>
        </p:spPr>
        <p:txBody>
          <a:bodyPr>
            <a:normAutofit/>
          </a:bodyPr>
          <a:lstStyle>
            <a:lvl1pPr>
              <a:defRPr sz="2700">
                <a:solidFill>
                  <a:srgbClr val="007681"/>
                </a:solidFill>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3846575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28700"/>
            <a:ext cx="42291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2291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958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47625"/>
            <a:ext cx="8839200" cy="514350"/>
          </a:xfrm>
        </p:spPr>
        <p:txBody>
          <a:bodyPr/>
          <a:lstStyle/>
          <a:p>
            <a:r>
              <a:rPr lang="en-US"/>
              <a:t>Click to edit Master title style</a:t>
            </a:r>
          </a:p>
        </p:txBody>
      </p:sp>
      <p:sp>
        <p:nvSpPr>
          <p:cNvPr id="3" name="Text Placeholder 2"/>
          <p:cNvSpPr>
            <a:spLocks noGrp="1"/>
          </p:cNvSpPr>
          <p:nvPr>
            <p:ph type="body" sz="half" idx="1"/>
          </p:nvPr>
        </p:nvSpPr>
        <p:spPr>
          <a:xfrm>
            <a:off x="228600" y="1028700"/>
            <a:ext cx="4229100" cy="3226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028701"/>
            <a:ext cx="4229100" cy="1556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2699147"/>
            <a:ext cx="4229100" cy="1556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6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8600" y="2223613"/>
            <a:ext cx="5638800" cy="1102519"/>
          </a:xfrm>
        </p:spPr>
        <p:txBody>
          <a:bodyPr anchor="b" anchorCtr="0">
            <a:noAutofit/>
          </a:bodyPr>
          <a:lstStyle>
            <a:lvl1pPr algn="l">
              <a:defRPr>
                <a:solidFill>
                  <a:srgbClr val="00768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1" y="3383280"/>
            <a:ext cx="5486400" cy="1245870"/>
          </a:xfrm>
        </p:spPr>
        <p:txBody>
          <a:bodyPr/>
          <a:lstStyle>
            <a:lvl1pPr marL="0" indent="0" algn="l">
              <a:buNone/>
              <a:defRPr>
                <a:solidFill>
                  <a:schemeClr val="accent4"/>
                </a:solidFill>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8423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a:buClr>
                <a:schemeClr val="tx2"/>
              </a:buClr>
              <a:defRPr sz="2400">
                <a:latin typeface="Arial" panose="020B0604020202020204" pitchFamily="34" charset="0"/>
                <a:cs typeface="Arial" panose="020B0604020202020204" pitchFamily="34" charset="0"/>
              </a:defRPr>
            </a:lvl1pPr>
            <a:lvl2pPr>
              <a:spcBef>
                <a:spcPts val="577"/>
              </a:spcBef>
              <a:buClr>
                <a:schemeClr val="tx2"/>
              </a:buClr>
              <a:defRPr sz="2200">
                <a:latin typeface="Arial" panose="020B0604020202020204" pitchFamily="34" charset="0"/>
                <a:cs typeface="Arial" panose="020B0604020202020204" pitchFamily="34" charset="0"/>
              </a:defRPr>
            </a:lvl2pPr>
            <a:lvl3pPr>
              <a:buClr>
                <a:schemeClr val="tx2"/>
              </a:buClr>
              <a:defRPr sz="2000">
                <a:latin typeface="Arial" panose="020B0604020202020204" pitchFamily="34" charset="0"/>
                <a:cs typeface="Arial" panose="020B0604020202020204" pitchFamily="34" charset="0"/>
              </a:defRPr>
            </a:lvl3pPr>
            <a:lvl4pPr>
              <a:buClr>
                <a:schemeClr val="tx2"/>
              </a:buClr>
              <a:defRPr sz="1800">
                <a:latin typeface="Arial" panose="020B0604020202020204" pitchFamily="34" charset="0"/>
                <a:cs typeface="Arial" panose="020B0604020202020204" pitchFamily="34" charset="0"/>
              </a:defRPr>
            </a:lvl4pPr>
            <a:lvl5pPr>
              <a:buClr>
                <a:schemeClr val="tx2"/>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6273" y="4858882"/>
            <a:ext cx="2133600" cy="273844"/>
          </a:xfrm>
        </p:spPr>
        <p:txBody>
          <a:bodyPr/>
          <a:lstStyle>
            <a:lvl1pPr>
              <a:defRPr sz="1000">
                <a:solidFill>
                  <a:schemeClr val="bg1"/>
                </a:solidFill>
              </a:defRPr>
            </a:lvl1pPr>
          </a:lstStyle>
          <a:p>
            <a:fld id="{985B826A-CB54-4FCF-89A1-2DE553B9FEE7}" type="datetime1">
              <a:rPr lang="en-US" smtClean="0"/>
              <a:t>1/21/2025</a:t>
            </a:fld>
            <a:endParaRPr lang="en-US" dirty="0"/>
          </a:p>
        </p:txBody>
      </p:sp>
      <p:sp>
        <p:nvSpPr>
          <p:cNvPr id="6" name="Slide Number Placeholder 5"/>
          <p:cNvSpPr>
            <a:spLocks noGrp="1"/>
          </p:cNvSpPr>
          <p:nvPr>
            <p:ph type="sldNum" sz="quarter" idx="12"/>
          </p:nvPr>
        </p:nvSpPr>
        <p:spPr>
          <a:xfrm>
            <a:off x="6562344" y="4858406"/>
            <a:ext cx="2581656" cy="273844"/>
          </a:xfrm>
        </p:spPr>
        <p:txBody>
          <a:bodyPr vert="horz" lIns="87918" tIns="43959" rIns="87918" bIns="43959" rtlCol="0" anchor="ctr"/>
          <a:lstStyle>
            <a:lvl1pPr algn="r">
              <a:defRPr lang="en-US" sz="1000" smtClean="0">
                <a:solidFill>
                  <a:schemeClr val="bg1"/>
                </a:solidFill>
              </a:defRPr>
            </a:lvl1p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110216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02473" y="171450"/>
            <a:ext cx="8686800" cy="617220"/>
          </a:xfrm>
        </p:spPr>
        <p:txBody>
          <a:bodyPr>
            <a:normAutofit/>
          </a:bodyPr>
          <a:lstStyle>
            <a:lvl1pPr>
              <a:defRPr sz="2700">
                <a:solidFill>
                  <a:srgbClr val="007681"/>
                </a:solidFill>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C329C-DEBC-4B0B-BF19-EA240C821328}" type="datetime1">
              <a:rPr lang="en-US" smtClean="0"/>
              <a:t>1/21/2025</a:t>
            </a:fld>
            <a:endParaRPr lang="en-US" dirty="0"/>
          </a:p>
        </p:txBody>
      </p:sp>
      <p:sp>
        <p:nvSpPr>
          <p:cNvPr id="4" name="Slide Number Placeholder 3"/>
          <p:cNvSpPr>
            <a:spLocks noGrp="1"/>
          </p:cNvSpPr>
          <p:nvPr>
            <p:ph type="sldNum" sz="quarter" idx="11"/>
          </p:nvPr>
        </p:nvSpPr>
        <p:spPr/>
        <p:txBody>
          <a:body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301723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47625"/>
            <a:ext cx="8839200" cy="514350"/>
          </a:xfrm>
        </p:spPr>
        <p:txBody>
          <a:bodyPr/>
          <a:lstStyle/>
          <a:p>
            <a:r>
              <a:rPr lang="en-US"/>
              <a:t>Click to edit Master title style</a:t>
            </a:r>
          </a:p>
        </p:txBody>
      </p:sp>
      <p:sp>
        <p:nvSpPr>
          <p:cNvPr id="3" name="Text Placeholder 2"/>
          <p:cNvSpPr>
            <a:spLocks noGrp="1"/>
          </p:cNvSpPr>
          <p:nvPr>
            <p:ph type="body" sz="half" idx="1"/>
          </p:nvPr>
        </p:nvSpPr>
        <p:spPr>
          <a:xfrm>
            <a:off x="228600" y="1028700"/>
            <a:ext cx="4229100" cy="3226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028701"/>
            <a:ext cx="4229100" cy="1556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2699147"/>
            <a:ext cx="4229100" cy="1556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58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28700"/>
            <a:ext cx="42291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28700"/>
            <a:ext cx="42291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99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04800" y="2100262"/>
            <a:ext cx="7772400" cy="745808"/>
          </a:xfrm>
        </p:spPr>
        <p:txBody>
          <a:bodyPr anchor="b" anchorCtr="0">
            <a:noAutofit/>
          </a:bodyPr>
          <a:lstStyle>
            <a:lvl1pPr algn="l">
              <a:defRPr>
                <a:solidFill>
                  <a:srgbClr val="00768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304800" y="2846070"/>
            <a:ext cx="6400800" cy="617220"/>
          </a:xfrm>
        </p:spPr>
        <p:txBody>
          <a:bodyPr>
            <a:noAutofit/>
          </a:bodyPr>
          <a:lstStyle>
            <a:lvl1pPr marL="0" indent="0" algn="l">
              <a:buNone/>
              <a:defRPr sz="2300">
                <a:solidFill>
                  <a:schemeClr val="tx1">
                    <a:tint val="75000"/>
                  </a:schemeClr>
                </a:solidFill>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37160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8600" y="2223613"/>
            <a:ext cx="5638800" cy="1102519"/>
          </a:xfrm>
        </p:spPr>
        <p:txBody>
          <a:bodyPr anchor="b" anchorCtr="0">
            <a:noAutofit/>
          </a:bodyPr>
          <a:lstStyle>
            <a:lvl1pPr algn="l">
              <a:defRPr>
                <a:solidFill>
                  <a:srgbClr val="007681"/>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1" y="3383280"/>
            <a:ext cx="5486400" cy="1245870"/>
          </a:xfrm>
        </p:spPr>
        <p:txBody>
          <a:bodyPr/>
          <a:lstStyle>
            <a:lvl1pPr marL="0" indent="0" algn="l">
              <a:buNone/>
              <a:defRPr>
                <a:solidFill>
                  <a:schemeClr val="accent4"/>
                </a:solidFill>
              </a:defRPr>
            </a:lvl1pPr>
            <a:lvl2pPr marL="439588" indent="0" algn="ctr">
              <a:buNone/>
              <a:defRPr>
                <a:solidFill>
                  <a:schemeClr val="tx1">
                    <a:tint val="75000"/>
                  </a:schemeClr>
                </a:solidFill>
              </a:defRPr>
            </a:lvl2pPr>
            <a:lvl3pPr marL="879176" indent="0" algn="ctr">
              <a:buNone/>
              <a:defRPr>
                <a:solidFill>
                  <a:schemeClr val="tx1">
                    <a:tint val="75000"/>
                  </a:schemeClr>
                </a:solidFill>
              </a:defRPr>
            </a:lvl3pPr>
            <a:lvl4pPr marL="1318764" indent="0" algn="ctr">
              <a:buNone/>
              <a:defRPr>
                <a:solidFill>
                  <a:schemeClr val="tx1">
                    <a:tint val="75000"/>
                  </a:schemeClr>
                </a:solidFill>
              </a:defRPr>
            </a:lvl4pPr>
            <a:lvl5pPr marL="1758351" indent="0" algn="ctr">
              <a:buNone/>
              <a:defRPr>
                <a:solidFill>
                  <a:schemeClr val="tx1">
                    <a:tint val="75000"/>
                  </a:schemeClr>
                </a:solidFill>
              </a:defRPr>
            </a:lvl5pPr>
            <a:lvl6pPr marL="2197939" indent="0" algn="ctr">
              <a:buNone/>
              <a:defRPr>
                <a:solidFill>
                  <a:schemeClr val="tx1">
                    <a:tint val="75000"/>
                  </a:schemeClr>
                </a:solidFill>
              </a:defRPr>
            </a:lvl6pPr>
            <a:lvl7pPr marL="2637527" indent="0" algn="ctr">
              <a:buNone/>
              <a:defRPr>
                <a:solidFill>
                  <a:schemeClr val="tx1">
                    <a:tint val="75000"/>
                  </a:schemeClr>
                </a:solidFill>
              </a:defRPr>
            </a:lvl7pPr>
            <a:lvl8pPr marL="3077115" indent="0" algn="ctr">
              <a:buNone/>
              <a:defRPr>
                <a:solidFill>
                  <a:schemeClr val="tx1">
                    <a:tint val="75000"/>
                  </a:schemeClr>
                </a:solidFill>
              </a:defRPr>
            </a:lvl8pPr>
            <a:lvl9pPr marL="351670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510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a:buClr>
                <a:schemeClr val="tx2"/>
              </a:buClr>
              <a:defRPr sz="2400">
                <a:latin typeface="Arial" panose="020B0604020202020204" pitchFamily="34" charset="0"/>
                <a:cs typeface="Arial" panose="020B0604020202020204" pitchFamily="34" charset="0"/>
              </a:defRPr>
            </a:lvl1pPr>
            <a:lvl2pPr>
              <a:spcBef>
                <a:spcPts val="577"/>
              </a:spcBef>
              <a:buClr>
                <a:schemeClr val="tx2"/>
              </a:buClr>
              <a:defRPr sz="2200">
                <a:latin typeface="Arial" panose="020B0604020202020204" pitchFamily="34" charset="0"/>
                <a:cs typeface="Arial" panose="020B0604020202020204" pitchFamily="34" charset="0"/>
              </a:defRPr>
            </a:lvl2pPr>
            <a:lvl3pPr>
              <a:buClr>
                <a:schemeClr val="tx2"/>
              </a:buClr>
              <a:defRPr sz="2000">
                <a:latin typeface="Arial" panose="020B0604020202020204" pitchFamily="34" charset="0"/>
                <a:cs typeface="Arial" panose="020B0604020202020204" pitchFamily="34" charset="0"/>
              </a:defRPr>
            </a:lvl3pPr>
            <a:lvl4pPr>
              <a:buClr>
                <a:schemeClr val="tx2"/>
              </a:buClr>
              <a:defRPr sz="1800">
                <a:latin typeface="Arial" panose="020B0604020202020204" pitchFamily="34" charset="0"/>
                <a:cs typeface="Arial" panose="020B0604020202020204" pitchFamily="34" charset="0"/>
              </a:defRPr>
            </a:lvl4pPr>
            <a:lvl5pPr>
              <a:buClr>
                <a:schemeClr val="tx2"/>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26273" y="4858882"/>
            <a:ext cx="2133600" cy="273844"/>
          </a:xfrm>
        </p:spPr>
        <p:txBody>
          <a:bodyPr/>
          <a:lstStyle>
            <a:lvl1pPr>
              <a:defRPr sz="1000">
                <a:solidFill>
                  <a:schemeClr val="bg1"/>
                </a:solidFill>
              </a:defRPr>
            </a:lvl1pPr>
          </a:lstStyle>
          <a:p>
            <a:endParaRPr lang="en-US" dirty="0"/>
          </a:p>
        </p:txBody>
      </p:sp>
      <p:sp>
        <p:nvSpPr>
          <p:cNvPr id="6" name="Slide Number Placeholder 5"/>
          <p:cNvSpPr>
            <a:spLocks noGrp="1"/>
          </p:cNvSpPr>
          <p:nvPr>
            <p:ph type="sldNum" sz="quarter" idx="12"/>
          </p:nvPr>
        </p:nvSpPr>
        <p:spPr>
          <a:xfrm>
            <a:off x="6562344" y="4858406"/>
            <a:ext cx="2581656" cy="273844"/>
          </a:xfrm>
        </p:spPr>
        <p:txBody>
          <a:bodyPr vert="horz" lIns="87918" tIns="43959" rIns="87918" bIns="43959" rtlCol="0" anchor="ctr"/>
          <a:lstStyle>
            <a:lvl1pPr algn="r">
              <a:defRPr lang="en-US" sz="1000" smtClean="0">
                <a:solidFill>
                  <a:schemeClr val="bg1"/>
                </a:solidFill>
              </a:defRPr>
            </a:lvl1p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184064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1" y="-26452"/>
            <a:ext cx="8229600" cy="720090"/>
          </a:xfrm>
          <a:prstGeom prst="rect">
            <a:avLst/>
          </a:prstGeom>
        </p:spPr>
        <p:txBody>
          <a:bodyPr vert="horz" lIns="87918" tIns="43959" rIns="87918" bIns="43959" rtlCol="0" anchor="ctr">
            <a:normAutofit/>
          </a:bodyPr>
          <a:lstStyle/>
          <a:p>
            <a:pPr lvl="0" algn="l"/>
            <a:r>
              <a:rPr lang="en-US" dirty="0"/>
              <a:t>Click to edit Master title style</a:t>
            </a:r>
          </a:p>
        </p:txBody>
      </p:sp>
      <p:sp>
        <p:nvSpPr>
          <p:cNvPr id="3" name="Text Placeholder 2"/>
          <p:cNvSpPr>
            <a:spLocks noGrp="1"/>
          </p:cNvSpPr>
          <p:nvPr>
            <p:ph type="body" idx="1"/>
          </p:nvPr>
        </p:nvSpPr>
        <p:spPr>
          <a:xfrm>
            <a:off x="304800" y="925831"/>
            <a:ext cx="8229600" cy="3394472"/>
          </a:xfrm>
          <a:prstGeom prst="rect">
            <a:avLst/>
          </a:prstGeom>
        </p:spPr>
        <p:txBody>
          <a:bodyPr vert="horz" lIns="87918" tIns="43959" rIns="87918" bIns="4395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4910" y="4843206"/>
            <a:ext cx="2133600" cy="273844"/>
          </a:xfrm>
          <a:prstGeom prst="rect">
            <a:avLst/>
          </a:prstGeom>
        </p:spPr>
        <p:txBody>
          <a:bodyPr vert="horz" lIns="87918" tIns="43959" rIns="87918" bIns="43959" rtlCol="0" anchor="ctr"/>
          <a:lstStyle>
            <a:lvl1pPr algn="l">
              <a:defRPr sz="1000">
                <a:solidFill>
                  <a:schemeClr val="bg1"/>
                </a:solidFill>
              </a:defRPr>
            </a:lvl1pPr>
          </a:lstStyle>
          <a:p>
            <a:fld id="{4727B20E-A503-413B-B557-AFCA41FCB2CC}" type="datetime1">
              <a:rPr lang="en-US" smtClean="0"/>
              <a:t>1/21/2025</a:t>
            </a:fld>
            <a:endParaRPr lang="en-US" dirty="0"/>
          </a:p>
        </p:txBody>
      </p:sp>
      <p:sp>
        <p:nvSpPr>
          <p:cNvPr id="6" name="Slide Number Placeholder 5"/>
          <p:cNvSpPr>
            <a:spLocks noGrp="1"/>
          </p:cNvSpPr>
          <p:nvPr>
            <p:ph type="sldNum" sz="quarter" idx="4"/>
          </p:nvPr>
        </p:nvSpPr>
        <p:spPr>
          <a:xfrm>
            <a:off x="8686802" y="4850568"/>
            <a:ext cx="456483" cy="273844"/>
          </a:xfrm>
          <a:prstGeom prst="rect">
            <a:avLst/>
          </a:prstGeom>
        </p:spPr>
        <p:txBody>
          <a:bodyPr vert="horz" lIns="87918" tIns="43959" rIns="87918" bIns="43959" rtlCol="0" anchor="ctr"/>
          <a:lstStyle>
            <a:lvl1pPr algn="r">
              <a:defRPr sz="1000">
                <a:solidFill>
                  <a:schemeClr val="bg1"/>
                </a:solidFill>
              </a:defRPr>
            </a:lvl1p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4265238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9" r:id="rId5"/>
    <p:sldLayoutId id="2147483667" r:id="rId6"/>
  </p:sldLayoutIdLst>
  <p:hf sldNum="0" hdr="0" ftr="0" dt="0"/>
  <p:txStyles>
    <p:titleStyle>
      <a:lvl1pPr algn="ctr" defTabSz="879176" rtl="0" eaLnBrk="1" latinLnBrk="0" hangingPunct="1">
        <a:spcBef>
          <a:spcPct val="0"/>
        </a:spcBef>
        <a:buNone/>
        <a:defRPr lang="en-US" sz="35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29691" indent="-329691" algn="l" defTabSz="879176" rtl="0" eaLnBrk="1" latinLnBrk="0" hangingPunct="1">
        <a:spcBef>
          <a:spcPts val="1154"/>
        </a:spcBef>
        <a:buClr>
          <a:srgbClr val="007681"/>
        </a:buClr>
        <a:buSzPct val="12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14330" indent="-274742" algn="l" defTabSz="879176" rtl="0" eaLnBrk="1" latinLnBrk="0" hangingPunct="1">
        <a:spcBef>
          <a:spcPts val="962"/>
        </a:spcBef>
        <a:buClr>
          <a:srgbClr val="007681"/>
        </a:buClr>
        <a:buSzPct val="110000"/>
        <a:buFont typeface="Arial" panose="020B0604020202020204" pitchFamily="34" charset="0"/>
        <a:buChar char="•"/>
        <a:defRPr lang="en-US" sz="2200" kern="1200" dirty="0" smtClean="0">
          <a:solidFill>
            <a:schemeClr val="tx1"/>
          </a:solidFill>
          <a:latin typeface="Arial" panose="020B0604020202020204" pitchFamily="34" charset="0"/>
          <a:ea typeface="+mn-ea"/>
          <a:cs typeface="Arial" panose="020B0604020202020204" pitchFamily="34" charset="0"/>
        </a:defRPr>
      </a:lvl2pPr>
      <a:lvl3pPr marL="1155445" indent="-276269" algn="l" defTabSz="879176" rtl="0" eaLnBrk="1" latinLnBrk="0" hangingPunct="1">
        <a:spcBef>
          <a:spcPts val="769"/>
        </a:spcBef>
        <a:buClr>
          <a:srgbClr val="007681"/>
        </a:buClr>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3pPr>
      <a:lvl4pPr marL="1538557" indent="-219794" algn="l" defTabSz="879176" rtl="0" eaLnBrk="1" latinLnBrk="0" hangingPunct="1">
        <a:spcBef>
          <a:spcPts val="577"/>
        </a:spcBef>
        <a:buClr>
          <a:srgbClr val="007681"/>
        </a:buClr>
        <a:buSzPct val="85000"/>
        <a:buFont typeface="Arial" panose="020B0604020202020204" pitchFamily="34" charset="0"/>
        <a:buChar char="&gt;"/>
        <a:defRPr lang="en-US" sz="1800" kern="1200" dirty="0" smtClean="0">
          <a:solidFill>
            <a:schemeClr val="tx1"/>
          </a:solidFill>
          <a:latin typeface="Arial" panose="020B0604020202020204" pitchFamily="34" charset="0"/>
          <a:ea typeface="+mn-ea"/>
          <a:cs typeface="Arial" panose="020B0604020202020204" pitchFamily="34" charset="0"/>
        </a:defRPr>
      </a:lvl4pPr>
      <a:lvl5pPr marL="1978145" indent="-219794" algn="l" defTabSz="879176" rtl="0" eaLnBrk="1" latinLnBrk="0" hangingPunct="1">
        <a:spcBef>
          <a:spcPts val="289"/>
        </a:spcBef>
        <a:buClr>
          <a:srgbClr val="007681"/>
        </a:buClr>
        <a:buFont typeface="Arial" panose="020B0604020202020204" pitchFamily="34" charset="0"/>
        <a:buChar char="»"/>
        <a:defRPr lang="en-US" sz="1600" kern="1200" dirty="0">
          <a:solidFill>
            <a:schemeClr val="tx1"/>
          </a:solidFill>
          <a:latin typeface="Arial" panose="020B0604020202020204" pitchFamily="34" charset="0"/>
          <a:ea typeface="+mn-ea"/>
          <a:cs typeface="Arial" panose="020B0604020202020204" pitchFamily="34" charset="0"/>
        </a:defRPr>
      </a:lvl5pPr>
      <a:lvl6pPr marL="2417733"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857321"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96909"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736496"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79176" rtl="0" eaLnBrk="1" latinLnBrk="0" hangingPunct="1">
        <a:defRPr sz="1700" kern="1200">
          <a:solidFill>
            <a:schemeClr val="tx1"/>
          </a:solidFill>
          <a:latin typeface="+mn-lt"/>
          <a:ea typeface="+mn-ea"/>
          <a:cs typeface="+mn-cs"/>
        </a:defRPr>
      </a:lvl1pPr>
      <a:lvl2pPr marL="439588" algn="l" defTabSz="879176" rtl="0" eaLnBrk="1" latinLnBrk="0" hangingPunct="1">
        <a:defRPr sz="1700" kern="1200">
          <a:solidFill>
            <a:schemeClr val="tx1"/>
          </a:solidFill>
          <a:latin typeface="+mn-lt"/>
          <a:ea typeface="+mn-ea"/>
          <a:cs typeface="+mn-cs"/>
        </a:defRPr>
      </a:lvl2pPr>
      <a:lvl3pPr marL="879176" algn="l" defTabSz="879176" rtl="0" eaLnBrk="1" latinLnBrk="0" hangingPunct="1">
        <a:defRPr sz="1700" kern="1200">
          <a:solidFill>
            <a:schemeClr val="tx1"/>
          </a:solidFill>
          <a:latin typeface="+mn-lt"/>
          <a:ea typeface="+mn-ea"/>
          <a:cs typeface="+mn-cs"/>
        </a:defRPr>
      </a:lvl3pPr>
      <a:lvl4pPr marL="1318764" algn="l" defTabSz="879176" rtl="0" eaLnBrk="1" latinLnBrk="0" hangingPunct="1">
        <a:defRPr sz="1700" kern="1200">
          <a:solidFill>
            <a:schemeClr val="tx1"/>
          </a:solidFill>
          <a:latin typeface="+mn-lt"/>
          <a:ea typeface="+mn-ea"/>
          <a:cs typeface="+mn-cs"/>
        </a:defRPr>
      </a:lvl4pPr>
      <a:lvl5pPr marL="1758351" algn="l" defTabSz="879176" rtl="0" eaLnBrk="1" latinLnBrk="0" hangingPunct="1">
        <a:defRPr sz="1700" kern="1200">
          <a:solidFill>
            <a:schemeClr val="tx1"/>
          </a:solidFill>
          <a:latin typeface="+mn-lt"/>
          <a:ea typeface="+mn-ea"/>
          <a:cs typeface="+mn-cs"/>
        </a:defRPr>
      </a:lvl5pPr>
      <a:lvl6pPr marL="2197939" algn="l" defTabSz="879176" rtl="0" eaLnBrk="1" latinLnBrk="0" hangingPunct="1">
        <a:defRPr sz="1700" kern="1200">
          <a:solidFill>
            <a:schemeClr val="tx1"/>
          </a:solidFill>
          <a:latin typeface="+mn-lt"/>
          <a:ea typeface="+mn-ea"/>
          <a:cs typeface="+mn-cs"/>
        </a:defRPr>
      </a:lvl6pPr>
      <a:lvl7pPr marL="2637527" algn="l" defTabSz="879176" rtl="0" eaLnBrk="1" latinLnBrk="0" hangingPunct="1">
        <a:defRPr sz="1700" kern="1200">
          <a:solidFill>
            <a:schemeClr val="tx1"/>
          </a:solidFill>
          <a:latin typeface="+mn-lt"/>
          <a:ea typeface="+mn-ea"/>
          <a:cs typeface="+mn-cs"/>
        </a:defRPr>
      </a:lvl7pPr>
      <a:lvl8pPr marL="3077115" algn="l" defTabSz="879176" rtl="0" eaLnBrk="1" latinLnBrk="0" hangingPunct="1">
        <a:defRPr sz="1700" kern="1200">
          <a:solidFill>
            <a:schemeClr val="tx1"/>
          </a:solidFill>
          <a:latin typeface="+mn-lt"/>
          <a:ea typeface="+mn-ea"/>
          <a:cs typeface="+mn-cs"/>
        </a:defRPr>
      </a:lvl8pPr>
      <a:lvl9pPr marL="3516703" algn="l" defTabSz="87917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1" y="-26452"/>
            <a:ext cx="8229600" cy="720090"/>
          </a:xfrm>
          <a:prstGeom prst="rect">
            <a:avLst/>
          </a:prstGeom>
        </p:spPr>
        <p:txBody>
          <a:bodyPr vert="horz" lIns="87918" tIns="43959" rIns="87918" bIns="43959" rtlCol="0" anchor="ctr">
            <a:normAutofit/>
          </a:bodyPr>
          <a:lstStyle/>
          <a:p>
            <a:pPr lvl="0" algn="l"/>
            <a:r>
              <a:rPr lang="en-US" dirty="0"/>
              <a:t>Click to edit Master title style</a:t>
            </a:r>
          </a:p>
        </p:txBody>
      </p:sp>
      <p:sp>
        <p:nvSpPr>
          <p:cNvPr id="3" name="Text Placeholder 2"/>
          <p:cNvSpPr>
            <a:spLocks noGrp="1"/>
          </p:cNvSpPr>
          <p:nvPr>
            <p:ph type="body" idx="1"/>
          </p:nvPr>
        </p:nvSpPr>
        <p:spPr>
          <a:xfrm>
            <a:off x="304800" y="925831"/>
            <a:ext cx="8229600" cy="3394472"/>
          </a:xfrm>
          <a:prstGeom prst="rect">
            <a:avLst/>
          </a:prstGeom>
        </p:spPr>
        <p:txBody>
          <a:bodyPr vert="horz" lIns="87918" tIns="43959" rIns="87918" bIns="4395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4910" y="4843206"/>
            <a:ext cx="2133600" cy="273844"/>
          </a:xfrm>
          <a:prstGeom prst="rect">
            <a:avLst/>
          </a:prstGeom>
        </p:spPr>
        <p:txBody>
          <a:bodyPr vert="horz" lIns="87918" tIns="43959" rIns="87918" bIns="43959" rtlCol="0" anchor="ctr"/>
          <a:lstStyle>
            <a:lvl1pPr algn="l">
              <a:defRPr sz="1000">
                <a:solidFill>
                  <a:schemeClr val="bg1"/>
                </a:solidFill>
              </a:defRPr>
            </a:lvl1pPr>
          </a:lstStyle>
          <a:p>
            <a:endParaRPr lang="en-US" dirty="0"/>
          </a:p>
        </p:txBody>
      </p:sp>
      <p:sp>
        <p:nvSpPr>
          <p:cNvPr id="6" name="Slide Number Placeholder 5"/>
          <p:cNvSpPr>
            <a:spLocks noGrp="1"/>
          </p:cNvSpPr>
          <p:nvPr>
            <p:ph type="sldNum" sz="quarter" idx="4"/>
          </p:nvPr>
        </p:nvSpPr>
        <p:spPr>
          <a:xfrm>
            <a:off x="8686802" y="4850568"/>
            <a:ext cx="456483" cy="273844"/>
          </a:xfrm>
          <a:prstGeom prst="rect">
            <a:avLst/>
          </a:prstGeom>
        </p:spPr>
        <p:txBody>
          <a:bodyPr vert="horz" lIns="87918" tIns="43959" rIns="87918" bIns="43959" rtlCol="0" anchor="ctr"/>
          <a:lstStyle>
            <a:lvl1pPr algn="r">
              <a:defRPr sz="1000">
                <a:solidFill>
                  <a:schemeClr val="bg1"/>
                </a:solidFill>
              </a:defRPr>
            </a:lvl1pPr>
          </a:lstStyle>
          <a:p>
            <a:fld id="{461C3A22-55EB-4C03-94E7-1B9314DBFF8B}" type="slidenum">
              <a:rPr lang="en-US" smtClean="0"/>
              <a:pPr/>
              <a:t>‹#›</a:t>
            </a:fld>
            <a:endParaRPr lang="en-US" dirty="0"/>
          </a:p>
        </p:txBody>
      </p:sp>
    </p:spTree>
    <p:extLst>
      <p:ext uri="{BB962C8B-B14F-4D97-AF65-F5344CB8AC3E}">
        <p14:creationId xmlns:p14="http://schemas.microsoft.com/office/powerpoint/2010/main" val="4125055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defTabSz="879176" rtl="0" eaLnBrk="1" latinLnBrk="0" hangingPunct="1">
        <a:spcBef>
          <a:spcPct val="0"/>
        </a:spcBef>
        <a:buNone/>
        <a:defRPr lang="en-US" sz="35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29691" indent="-329691" algn="l" defTabSz="879176" rtl="0" eaLnBrk="1" latinLnBrk="0" hangingPunct="1">
        <a:spcBef>
          <a:spcPts val="1154"/>
        </a:spcBef>
        <a:buClr>
          <a:srgbClr val="007681"/>
        </a:buClr>
        <a:buSzPct val="12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14330" indent="-274742" algn="l" defTabSz="879176" rtl="0" eaLnBrk="1" latinLnBrk="0" hangingPunct="1">
        <a:spcBef>
          <a:spcPts val="962"/>
        </a:spcBef>
        <a:buClr>
          <a:srgbClr val="007681"/>
        </a:buClr>
        <a:buSzPct val="110000"/>
        <a:buFont typeface="Arial" panose="020B0604020202020204" pitchFamily="34" charset="0"/>
        <a:buChar char="•"/>
        <a:defRPr lang="en-US" sz="2200" kern="1200" dirty="0" smtClean="0">
          <a:solidFill>
            <a:schemeClr val="tx1"/>
          </a:solidFill>
          <a:latin typeface="Arial" panose="020B0604020202020204" pitchFamily="34" charset="0"/>
          <a:ea typeface="+mn-ea"/>
          <a:cs typeface="Arial" panose="020B0604020202020204" pitchFamily="34" charset="0"/>
        </a:defRPr>
      </a:lvl2pPr>
      <a:lvl3pPr marL="1155445" indent="-276269" algn="l" defTabSz="879176" rtl="0" eaLnBrk="1" latinLnBrk="0" hangingPunct="1">
        <a:spcBef>
          <a:spcPts val="769"/>
        </a:spcBef>
        <a:buClr>
          <a:srgbClr val="007681"/>
        </a:buClr>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3pPr>
      <a:lvl4pPr marL="1538557" indent="-219794" algn="l" defTabSz="879176" rtl="0" eaLnBrk="1" latinLnBrk="0" hangingPunct="1">
        <a:spcBef>
          <a:spcPts val="577"/>
        </a:spcBef>
        <a:buClr>
          <a:srgbClr val="007681"/>
        </a:buClr>
        <a:buSzPct val="85000"/>
        <a:buFont typeface="Arial" panose="020B0604020202020204" pitchFamily="34" charset="0"/>
        <a:buChar char="&gt;"/>
        <a:defRPr lang="en-US" sz="1800" kern="1200" dirty="0" smtClean="0">
          <a:solidFill>
            <a:schemeClr val="tx1"/>
          </a:solidFill>
          <a:latin typeface="Arial" panose="020B0604020202020204" pitchFamily="34" charset="0"/>
          <a:ea typeface="+mn-ea"/>
          <a:cs typeface="Arial" panose="020B0604020202020204" pitchFamily="34" charset="0"/>
        </a:defRPr>
      </a:lvl4pPr>
      <a:lvl5pPr marL="1978145" indent="-219794" algn="l" defTabSz="879176" rtl="0" eaLnBrk="1" latinLnBrk="0" hangingPunct="1">
        <a:spcBef>
          <a:spcPts val="289"/>
        </a:spcBef>
        <a:buClr>
          <a:srgbClr val="007681"/>
        </a:buClr>
        <a:buFont typeface="Arial" panose="020B0604020202020204" pitchFamily="34" charset="0"/>
        <a:buChar char="»"/>
        <a:defRPr lang="en-US" sz="1600" kern="1200" dirty="0">
          <a:solidFill>
            <a:schemeClr val="tx1"/>
          </a:solidFill>
          <a:latin typeface="Arial" panose="020B0604020202020204" pitchFamily="34" charset="0"/>
          <a:ea typeface="+mn-ea"/>
          <a:cs typeface="Arial" panose="020B0604020202020204" pitchFamily="34" charset="0"/>
        </a:defRPr>
      </a:lvl5pPr>
      <a:lvl6pPr marL="2417733"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857321"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96909"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736496" indent="-219794" algn="l" defTabSz="87917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79176" rtl="0" eaLnBrk="1" latinLnBrk="0" hangingPunct="1">
        <a:defRPr sz="1700" kern="1200">
          <a:solidFill>
            <a:schemeClr val="tx1"/>
          </a:solidFill>
          <a:latin typeface="+mn-lt"/>
          <a:ea typeface="+mn-ea"/>
          <a:cs typeface="+mn-cs"/>
        </a:defRPr>
      </a:lvl1pPr>
      <a:lvl2pPr marL="439588" algn="l" defTabSz="879176" rtl="0" eaLnBrk="1" latinLnBrk="0" hangingPunct="1">
        <a:defRPr sz="1700" kern="1200">
          <a:solidFill>
            <a:schemeClr val="tx1"/>
          </a:solidFill>
          <a:latin typeface="+mn-lt"/>
          <a:ea typeface="+mn-ea"/>
          <a:cs typeface="+mn-cs"/>
        </a:defRPr>
      </a:lvl2pPr>
      <a:lvl3pPr marL="879176" algn="l" defTabSz="879176" rtl="0" eaLnBrk="1" latinLnBrk="0" hangingPunct="1">
        <a:defRPr sz="1700" kern="1200">
          <a:solidFill>
            <a:schemeClr val="tx1"/>
          </a:solidFill>
          <a:latin typeface="+mn-lt"/>
          <a:ea typeface="+mn-ea"/>
          <a:cs typeface="+mn-cs"/>
        </a:defRPr>
      </a:lvl3pPr>
      <a:lvl4pPr marL="1318764" algn="l" defTabSz="879176" rtl="0" eaLnBrk="1" latinLnBrk="0" hangingPunct="1">
        <a:defRPr sz="1700" kern="1200">
          <a:solidFill>
            <a:schemeClr val="tx1"/>
          </a:solidFill>
          <a:latin typeface="+mn-lt"/>
          <a:ea typeface="+mn-ea"/>
          <a:cs typeface="+mn-cs"/>
        </a:defRPr>
      </a:lvl4pPr>
      <a:lvl5pPr marL="1758351" algn="l" defTabSz="879176" rtl="0" eaLnBrk="1" latinLnBrk="0" hangingPunct="1">
        <a:defRPr sz="1700" kern="1200">
          <a:solidFill>
            <a:schemeClr val="tx1"/>
          </a:solidFill>
          <a:latin typeface="+mn-lt"/>
          <a:ea typeface="+mn-ea"/>
          <a:cs typeface="+mn-cs"/>
        </a:defRPr>
      </a:lvl5pPr>
      <a:lvl6pPr marL="2197939" algn="l" defTabSz="879176" rtl="0" eaLnBrk="1" latinLnBrk="0" hangingPunct="1">
        <a:defRPr sz="1700" kern="1200">
          <a:solidFill>
            <a:schemeClr val="tx1"/>
          </a:solidFill>
          <a:latin typeface="+mn-lt"/>
          <a:ea typeface="+mn-ea"/>
          <a:cs typeface="+mn-cs"/>
        </a:defRPr>
      </a:lvl6pPr>
      <a:lvl7pPr marL="2637527" algn="l" defTabSz="879176" rtl="0" eaLnBrk="1" latinLnBrk="0" hangingPunct="1">
        <a:defRPr sz="1700" kern="1200">
          <a:solidFill>
            <a:schemeClr val="tx1"/>
          </a:solidFill>
          <a:latin typeface="+mn-lt"/>
          <a:ea typeface="+mn-ea"/>
          <a:cs typeface="+mn-cs"/>
        </a:defRPr>
      </a:lvl7pPr>
      <a:lvl8pPr marL="3077115" algn="l" defTabSz="879176" rtl="0" eaLnBrk="1" latinLnBrk="0" hangingPunct="1">
        <a:defRPr sz="1700" kern="1200">
          <a:solidFill>
            <a:schemeClr val="tx1"/>
          </a:solidFill>
          <a:latin typeface="+mn-lt"/>
          <a:ea typeface="+mn-ea"/>
          <a:cs typeface="+mn-cs"/>
        </a:defRPr>
      </a:lvl8pPr>
      <a:lvl9pPr marL="3516703" algn="l" defTabSz="87917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hyperlink" Target="http://www.tax.ny.gov/"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https://www.tax.ny.gov/e-services/rtdn/rtdn.htm"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hyperlink" Target="http://www.tax.ny.gov/"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hyperlink" Target="http://www.tax.ny.gov/"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hyperlink" Target="http://www.tax.ny.gov/language/espanol/"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hyperlink" Target="http://www.tax.ny.gov/pdf/current_forms/misc/dtf275_fill_in.pdf"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identitytheft.gov/"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www.tax.ny.gov/volunteer"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2DC_AD36510B.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www.tax.ny.gov/pit/file/nonresident-faqs.htm" TargetMode="External"/><Relationship Id="rId4" Type="http://schemas.openxmlformats.org/officeDocument/2006/relationships/hyperlink" Target="https://www.tax.ny.gov/pdf/memos/income/m06_5i.pd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dol.ny.gov/list-active-sponsor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www.tax.ny.gov/"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p:txBody>
          <a:bodyPr/>
          <a:lstStyle/>
          <a:p>
            <a:r>
              <a:rPr lang="en-US" dirty="0"/>
              <a:t>Income Tax Assistance </a:t>
            </a:r>
            <a:br>
              <a:rPr lang="en-US" dirty="0"/>
            </a:br>
            <a:r>
              <a:rPr lang="en-US" dirty="0"/>
              <a:t>Volunteer Training</a:t>
            </a:r>
          </a:p>
        </p:txBody>
      </p:sp>
      <p:sp>
        <p:nvSpPr>
          <p:cNvPr id="4" name="Subtitle 3">
            <a:extLst>
              <a:ext uri="{FF2B5EF4-FFF2-40B4-BE49-F238E27FC236}">
                <a16:creationId xmlns:a16="http://schemas.microsoft.com/office/drawing/2014/main" id="{F5D0E6A7-9026-C4CF-23A8-78C9BB663B1E}"/>
              </a:ext>
            </a:extLst>
          </p:cNvPr>
          <p:cNvSpPr>
            <a:spLocks noGrp="1"/>
          </p:cNvSpPr>
          <p:nvPr>
            <p:ph type="subTitle" idx="1"/>
          </p:nvPr>
        </p:nvSpPr>
        <p:spPr/>
        <p:txBody>
          <a:bodyPr/>
          <a:lstStyle/>
          <a:p>
            <a:r>
              <a:rPr lang="en-US" dirty="0"/>
              <a:t>Tax Year 2024</a:t>
            </a:r>
          </a:p>
        </p:txBody>
      </p:sp>
    </p:spTree>
    <p:extLst>
      <p:ext uri="{BB962C8B-B14F-4D97-AF65-F5344CB8AC3E}">
        <p14:creationId xmlns:p14="http://schemas.microsoft.com/office/powerpoint/2010/main" val="362273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 License Information Required</a:t>
            </a:r>
          </a:p>
        </p:txBody>
      </p:sp>
      <p:sp>
        <p:nvSpPr>
          <p:cNvPr id="3" name="Content Placeholder 2"/>
          <p:cNvSpPr>
            <a:spLocks noGrp="1"/>
          </p:cNvSpPr>
          <p:nvPr>
            <p:ph idx="1"/>
          </p:nvPr>
        </p:nvSpPr>
        <p:spPr>
          <a:xfrm>
            <a:off x="304800" y="1065595"/>
            <a:ext cx="8534400" cy="3262022"/>
          </a:xfrm>
        </p:spPr>
        <p:txBody>
          <a:bodyPr/>
          <a:lstStyle/>
          <a:p>
            <a:r>
              <a:rPr lang="en-US" sz="2000" spc="-30" dirty="0"/>
              <a:t>ID information is used to protect taxpayers from fraud and identity theft.</a:t>
            </a:r>
          </a:p>
          <a:p>
            <a:pPr>
              <a:spcBef>
                <a:spcPts val="1400"/>
              </a:spcBef>
            </a:pPr>
            <a:r>
              <a:rPr lang="en-US" sz="2000" spc="-30" dirty="0"/>
              <a:t>The document number for the primary taxpayer </a:t>
            </a:r>
            <a:r>
              <a:rPr lang="en-US" sz="2000" b="1" spc="-30" dirty="0"/>
              <a:t>and</a:t>
            </a:r>
            <a:r>
              <a:rPr lang="en-US" sz="2000" spc="-30" dirty="0"/>
              <a:t> spouse are required.</a:t>
            </a:r>
          </a:p>
          <a:p>
            <a:pPr>
              <a:spcBef>
                <a:spcPts val="1400"/>
              </a:spcBef>
            </a:pPr>
            <a:r>
              <a:rPr lang="en-US" sz="2000" spc="-70" dirty="0"/>
              <a:t>Only the first three characters of the document number (Doc #) are required.</a:t>
            </a:r>
          </a:p>
          <a:p>
            <a:pPr marL="0" lvl="0" indent="0">
              <a:spcBef>
                <a:spcPts val="2400"/>
              </a:spcBef>
              <a:buNone/>
            </a:pPr>
            <a:r>
              <a:rPr lang="en-US" sz="2200" b="1" dirty="0">
                <a:solidFill>
                  <a:srgbClr val="007681"/>
                </a:solidFill>
              </a:rPr>
              <a:t>If the taxpayer won’t disclose their ID information:</a:t>
            </a:r>
          </a:p>
          <a:p>
            <a:pPr lvl="0">
              <a:spcBef>
                <a:spcPts val="1400"/>
              </a:spcBef>
            </a:pPr>
            <a:r>
              <a:rPr lang="en-US" sz="2000" dirty="0"/>
              <a:t>You may check the box to indicate the taxpayer does not have an ID. </a:t>
            </a:r>
          </a:p>
          <a:p>
            <a:pPr lvl="0">
              <a:spcBef>
                <a:spcPts val="1400"/>
              </a:spcBef>
            </a:pPr>
            <a:r>
              <a:rPr lang="en-US" sz="2000" dirty="0"/>
              <a:t>You must document you used due diligence to obtain the information, and the taxpayer refused.</a:t>
            </a:r>
          </a:p>
          <a:p>
            <a:pPr lvl="0"/>
            <a:endParaRPr lang="en-US" sz="2200" dirty="0"/>
          </a:p>
          <a:p>
            <a:endParaRPr lang="en-US" dirty="0"/>
          </a:p>
        </p:txBody>
      </p:sp>
    </p:spTree>
    <p:extLst>
      <p:ext uri="{BB962C8B-B14F-4D97-AF65-F5344CB8AC3E}">
        <p14:creationId xmlns:p14="http://schemas.microsoft.com/office/powerpoint/2010/main" val="217555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4074"/>
          <a:stretch/>
        </p:blipFill>
        <p:spPr>
          <a:xfrm>
            <a:off x="0" y="228600"/>
            <a:ext cx="9144000" cy="819150"/>
          </a:xfrm>
          <a:prstGeom prst="rect">
            <a:avLst/>
          </a:prstGeom>
        </p:spPr>
      </p:pic>
      <p:sp>
        <p:nvSpPr>
          <p:cNvPr id="565250" name="Rectangle 2"/>
          <p:cNvSpPr>
            <a:spLocks noGrp="1" noChangeArrowheads="1"/>
          </p:cNvSpPr>
          <p:nvPr>
            <p:ph type="title"/>
          </p:nvPr>
        </p:nvSpPr>
        <p:spPr>
          <a:xfrm>
            <a:off x="152400" y="308612"/>
            <a:ext cx="8991599" cy="720090"/>
          </a:xfrm>
        </p:spPr>
        <p:txBody>
          <a:bodyPr/>
          <a:lstStyle/>
          <a:p>
            <a:r>
              <a:rPr lang="en-US" sz="2800" dirty="0"/>
              <a:t>IT-245, </a:t>
            </a:r>
            <a:r>
              <a:rPr lang="en-US" sz="2800" i="1" dirty="0"/>
              <a:t>Claim For Volunteer Firefighter and Ambulance Worker Credit</a:t>
            </a:r>
            <a:br>
              <a:rPr lang="en-US" sz="2800" dirty="0"/>
            </a:br>
            <a:endParaRPr lang="en-US" sz="2800" dirty="0"/>
          </a:p>
        </p:txBody>
      </p:sp>
      <p:sp>
        <p:nvSpPr>
          <p:cNvPr id="565251" name="Rectangle 3"/>
          <p:cNvSpPr>
            <a:spLocks noGrp="1" noChangeArrowheads="1"/>
          </p:cNvSpPr>
          <p:nvPr>
            <p:ph idx="1"/>
          </p:nvPr>
        </p:nvSpPr>
        <p:spPr>
          <a:xfrm>
            <a:off x="247024" y="1028702"/>
            <a:ext cx="8668375" cy="3394472"/>
          </a:xfrm>
        </p:spPr>
        <p:txBody>
          <a:bodyPr/>
          <a:lstStyle/>
          <a:p>
            <a:r>
              <a:rPr lang="en-US" sz="2400" dirty="0"/>
              <a:t>$200 refundable credit or $400 if married filing jointly and both spouses qualify: </a:t>
            </a:r>
          </a:p>
          <a:p>
            <a:pPr lvl="1">
              <a:spcBef>
                <a:spcPts val="300"/>
              </a:spcBef>
            </a:pPr>
            <a:r>
              <a:rPr lang="en-US" sz="2200" dirty="0"/>
              <a:t>full-year resident; and</a:t>
            </a:r>
          </a:p>
          <a:p>
            <a:pPr lvl="1">
              <a:spcBef>
                <a:spcPts val="300"/>
              </a:spcBef>
            </a:pPr>
            <a:r>
              <a:rPr lang="en-US" sz="2200" dirty="0"/>
              <a:t>active volunteer firefighters or ambulance workers for the entire year for which the credit is claimed.</a:t>
            </a:r>
          </a:p>
          <a:p>
            <a:pPr>
              <a:spcBef>
                <a:spcPts val="600"/>
              </a:spcBef>
            </a:pPr>
            <a:r>
              <a:rPr lang="en-US" sz="2400" dirty="0"/>
              <a:t>Use IT-201-ATT - Code 354 on line 12</a:t>
            </a:r>
          </a:p>
          <a:p>
            <a:pPr>
              <a:spcBef>
                <a:spcPts val="600"/>
              </a:spcBef>
            </a:pPr>
            <a:r>
              <a:rPr lang="en-US" sz="2400" dirty="0"/>
              <a:t>If a taxpayer receives a real property tax exemption that relates to their volunteer service, they cannot claim the volunteer firefighters’ and ambulance workers’ credit.</a:t>
            </a:r>
            <a:endParaRPr lang="en-US" sz="2400" spc="-70" dirty="0"/>
          </a:p>
        </p:txBody>
      </p:sp>
    </p:spTree>
    <p:extLst>
      <p:ext uri="{BB962C8B-B14F-4D97-AF65-F5344CB8AC3E}">
        <p14:creationId xmlns:p14="http://schemas.microsoft.com/office/powerpoint/2010/main" val="36899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4" y="-26452"/>
            <a:ext cx="8991600" cy="720090"/>
          </a:xfrm>
        </p:spPr>
        <p:txBody>
          <a:bodyPr/>
          <a:lstStyle/>
          <a:p>
            <a:br>
              <a:rPr lang="en-US" sz="3000" spc="-50" dirty="0"/>
            </a:br>
            <a:r>
              <a:rPr lang="en-US" sz="3000" spc="-50" dirty="0"/>
              <a:t>IT-249, </a:t>
            </a:r>
            <a:r>
              <a:rPr lang="en-US" sz="3000" i="1" spc="-50" dirty="0"/>
              <a:t>Claim for Long-Term Care Insurance Credit</a:t>
            </a:r>
            <a:br>
              <a:rPr lang="en-US" sz="3000" spc="-50" dirty="0"/>
            </a:br>
            <a:endParaRPr lang="en-US" sz="3000" spc="-50" dirty="0"/>
          </a:p>
        </p:txBody>
      </p:sp>
      <p:sp>
        <p:nvSpPr>
          <p:cNvPr id="3" name="Content Placeholder 2"/>
          <p:cNvSpPr>
            <a:spLocks noGrp="1"/>
          </p:cNvSpPr>
          <p:nvPr>
            <p:ph idx="1"/>
          </p:nvPr>
        </p:nvSpPr>
        <p:spPr>
          <a:xfrm>
            <a:off x="304800" y="1415654"/>
            <a:ext cx="8382000" cy="2680096"/>
          </a:xfrm>
        </p:spPr>
        <p:txBody>
          <a:bodyPr/>
          <a:lstStyle/>
          <a:p>
            <a:pPr>
              <a:spcBef>
                <a:spcPts val="2400"/>
              </a:spcBef>
            </a:pPr>
            <a:r>
              <a:rPr lang="en-US" dirty="0"/>
              <a:t>This credit is for premiums paid for qualified long-term care insurance policies.</a:t>
            </a:r>
          </a:p>
          <a:p>
            <a:pPr>
              <a:spcBef>
                <a:spcPts val="4800"/>
              </a:spcBef>
            </a:pPr>
            <a:r>
              <a:rPr lang="en-US" dirty="0"/>
              <a:t>The credit is equal to 20% of the premiums paid during the tax year for the purchase of or for continuing coverage under a qualifying long-term care insurance policy.</a:t>
            </a:r>
          </a:p>
        </p:txBody>
      </p:sp>
    </p:spTree>
    <p:extLst>
      <p:ext uri="{BB962C8B-B14F-4D97-AF65-F5344CB8AC3E}">
        <p14:creationId xmlns:p14="http://schemas.microsoft.com/office/powerpoint/2010/main" val="177879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50982"/>
            <a:ext cx="8229600" cy="2720704"/>
          </a:xfrm>
        </p:spPr>
        <p:txBody>
          <a:bodyPr/>
          <a:lstStyle/>
          <a:p>
            <a:pPr>
              <a:spcBef>
                <a:spcPts val="4200"/>
              </a:spcBef>
            </a:pPr>
            <a:r>
              <a:rPr lang="en-US" dirty="0"/>
              <a:t>Health and life insurance don’t qualify.</a:t>
            </a:r>
          </a:p>
          <a:p>
            <a:pPr>
              <a:spcBef>
                <a:spcPts val="4200"/>
              </a:spcBef>
            </a:pPr>
            <a:r>
              <a:rPr lang="en-US" dirty="0"/>
              <a:t>Credit is only available to taxpayers with a NYAGI less than $250,000.</a:t>
            </a:r>
          </a:p>
          <a:p>
            <a:pPr>
              <a:spcBef>
                <a:spcPts val="4200"/>
              </a:spcBef>
            </a:pPr>
            <a:r>
              <a:rPr lang="en-US" dirty="0"/>
              <a:t>The credit amount cannot exceed $1,500 per return.</a:t>
            </a:r>
          </a:p>
        </p:txBody>
      </p:sp>
      <p:sp>
        <p:nvSpPr>
          <p:cNvPr id="8" name="Title 1">
            <a:extLst>
              <a:ext uri="{FF2B5EF4-FFF2-40B4-BE49-F238E27FC236}">
                <a16:creationId xmlns:a16="http://schemas.microsoft.com/office/drawing/2014/main" id="{2C9D43FE-CB45-232E-006A-4C994FAF835C}"/>
              </a:ext>
            </a:extLst>
          </p:cNvPr>
          <p:cNvSpPr>
            <a:spLocks noGrp="1"/>
          </p:cNvSpPr>
          <p:nvPr>
            <p:ph type="title"/>
          </p:nvPr>
        </p:nvSpPr>
        <p:spPr>
          <a:xfrm>
            <a:off x="88104" y="-26452"/>
            <a:ext cx="8991600" cy="720090"/>
          </a:xfrm>
        </p:spPr>
        <p:txBody>
          <a:bodyPr/>
          <a:lstStyle/>
          <a:p>
            <a:br>
              <a:rPr lang="en-US" sz="3000" spc="-50" dirty="0"/>
            </a:br>
            <a:r>
              <a:rPr lang="en-US" sz="3000" spc="-50" dirty="0"/>
              <a:t>IT-249, </a:t>
            </a:r>
            <a:r>
              <a:rPr lang="en-US" sz="3000" i="1" spc="-50" dirty="0"/>
              <a:t>Claim for Long-Term Care Insurance Credit</a:t>
            </a:r>
            <a:br>
              <a:rPr lang="en-US" sz="3000" spc="-50" dirty="0"/>
            </a:br>
            <a:endParaRPr lang="en-US" sz="3000" spc="-50" dirty="0"/>
          </a:p>
        </p:txBody>
      </p:sp>
    </p:spTree>
    <p:extLst>
      <p:ext uri="{BB962C8B-B14F-4D97-AF65-F5344CB8AC3E}">
        <p14:creationId xmlns:p14="http://schemas.microsoft.com/office/powerpoint/2010/main" val="148034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152400" y="-26452"/>
            <a:ext cx="8991600" cy="720090"/>
          </a:xfrm>
        </p:spPr>
        <p:txBody>
          <a:bodyPr/>
          <a:lstStyle/>
          <a:p>
            <a:r>
              <a:rPr lang="en-US" sz="3600" dirty="0"/>
              <a:t>IT-258, </a:t>
            </a:r>
            <a:r>
              <a:rPr lang="en-US" sz="3600" i="1" dirty="0"/>
              <a:t>Refundable Nursing Home Credit</a:t>
            </a:r>
          </a:p>
        </p:txBody>
      </p:sp>
      <p:sp>
        <p:nvSpPr>
          <p:cNvPr id="582659" name="Rectangle 3"/>
          <p:cNvSpPr>
            <a:spLocks noGrp="1" noChangeArrowheads="1"/>
          </p:cNvSpPr>
          <p:nvPr>
            <p:ph idx="1"/>
          </p:nvPr>
        </p:nvSpPr>
        <p:spPr>
          <a:xfrm>
            <a:off x="342899" y="874514"/>
            <a:ext cx="8458200" cy="3754636"/>
          </a:xfrm>
        </p:spPr>
        <p:txBody>
          <a:bodyPr/>
          <a:lstStyle/>
          <a:p>
            <a:pPr>
              <a:spcBef>
                <a:spcPts val="1000"/>
              </a:spcBef>
            </a:pPr>
            <a:r>
              <a:rPr lang="en-US" dirty="0"/>
              <a:t>Available for amount of assessment imposed on a residential health care facility.</a:t>
            </a:r>
          </a:p>
          <a:p>
            <a:pPr>
              <a:spcBef>
                <a:spcPts val="1000"/>
              </a:spcBef>
            </a:pPr>
            <a:r>
              <a:rPr lang="en-US" spc="-30" dirty="0"/>
              <a:t>The assessment must be separately stated and must be paid directly by the individual taxpayer claiming the credit.</a:t>
            </a:r>
          </a:p>
          <a:p>
            <a:pPr>
              <a:spcBef>
                <a:spcPts val="1000"/>
              </a:spcBef>
            </a:pPr>
            <a:r>
              <a:rPr lang="en-US" dirty="0"/>
              <a:t>Credit equals the assessment amount (not expenses) separately stated and accounted for on the</a:t>
            </a:r>
            <a:br>
              <a:rPr lang="en-US" dirty="0"/>
            </a:br>
            <a:r>
              <a:rPr lang="en-US" dirty="0"/>
              <a:t>billing statement.</a:t>
            </a:r>
          </a:p>
          <a:p>
            <a:pPr>
              <a:spcBef>
                <a:spcPts val="1000"/>
              </a:spcBef>
            </a:pPr>
            <a:r>
              <a:rPr lang="en-US" dirty="0"/>
              <a:t>Use IT-201-ATT - Code 258 on line 12 or 				 IT-203-ATT - Code 258 on line 12.</a:t>
            </a:r>
          </a:p>
        </p:txBody>
      </p:sp>
    </p:spTree>
    <p:extLst>
      <p:ext uri="{BB962C8B-B14F-4D97-AF65-F5344CB8AC3E}">
        <p14:creationId xmlns:p14="http://schemas.microsoft.com/office/powerpoint/2010/main" val="225829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2091-452A-4EA7-86BA-3D88ABDE9BE7}"/>
              </a:ext>
            </a:extLst>
          </p:cNvPr>
          <p:cNvSpPr>
            <a:spLocks noGrp="1"/>
          </p:cNvSpPr>
          <p:nvPr>
            <p:ph type="title"/>
          </p:nvPr>
        </p:nvSpPr>
        <p:spPr>
          <a:xfrm>
            <a:off x="152400" y="-26452"/>
            <a:ext cx="8762999" cy="720090"/>
          </a:xfrm>
        </p:spPr>
        <p:txBody>
          <a:bodyPr/>
          <a:lstStyle/>
          <a:p>
            <a:r>
              <a:rPr lang="en-US" sz="3400" spc="-50" dirty="0"/>
              <a:t>IT-267, </a:t>
            </a:r>
            <a:r>
              <a:rPr lang="en-US" sz="3400" i="1" spc="-50" dirty="0"/>
              <a:t>Geothermal Energy Systems Credit</a:t>
            </a:r>
          </a:p>
        </p:txBody>
      </p:sp>
      <p:sp>
        <p:nvSpPr>
          <p:cNvPr id="3" name="Content Placeholder 2">
            <a:extLst>
              <a:ext uri="{FF2B5EF4-FFF2-40B4-BE49-F238E27FC236}">
                <a16:creationId xmlns:a16="http://schemas.microsoft.com/office/drawing/2014/main" id="{989AEE08-2290-42B8-8211-638D1FD6804F}"/>
              </a:ext>
            </a:extLst>
          </p:cNvPr>
          <p:cNvSpPr>
            <a:spLocks noGrp="1"/>
          </p:cNvSpPr>
          <p:nvPr>
            <p:ph idx="1"/>
          </p:nvPr>
        </p:nvSpPr>
        <p:spPr>
          <a:xfrm>
            <a:off x="228600" y="857892"/>
            <a:ext cx="8686800" cy="3771258"/>
          </a:xfrm>
        </p:spPr>
        <p:txBody>
          <a:bodyPr/>
          <a:lstStyle/>
          <a:p>
            <a:pPr>
              <a:spcBef>
                <a:spcPts val="1200"/>
              </a:spcBef>
            </a:pPr>
            <a:r>
              <a:rPr lang="en-US" dirty="0"/>
              <a:t>For qualified geothermal energy system equipment and expenditures installed at residential property located in New York state and placed in service after January 1, 2022.</a:t>
            </a:r>
          </a:p>
          <a:p>
            <a:pPr>
              <a:spcBef>
                <a:spcPts val="1200"/>
              </a:spcBef>
            </a:pPr>
            <a:r>
              <a:rPr lang="en-US" dirty="0"/>
              <a:t>To qualify, the property where the geothermal system is installed must be the taxpayer's residence at the time the system is originally placed in service. </a:t>
            </a:r>
          </a:p>
          <a:p>
            <a:pPr>
              <a:spcBef>
                <a:spcPts val="1200"/>
              </a:spcBef>
            </a:pPr>
            <a:r>
              <a:rPr lang="en-US" dirty="0"/>
              <a:t>The credit is equal to 25% of the qualified geothermal energy system expenditures and is limited to $5,000.</a:t>
            </a:r>
          </a:p>
          <a:p>
            <a:pPr>
              <a:spcBef>
                <a:spcPts val="1200"/>
              </a:spcBef>
            </a:pPr>
            <a:endParaRPr lang="en-US" dirty="0"/>
          </a:p>
        </p:txBody>
      </p:sp>
      <p:sp>
        <p:nvSpPr>
          <p:cNvPr id="5" name="Slide Number Placeholder 4">
            <a:extLst>
              <a:ext uri="{FF2B5EF4-FFF2-40B4-BE49-F238E27FC236}">
                <a16:creationId xmlns:a16="http://schemas.microsoft.com/office/drawing/2014/main" id="{7C34BBD6-078D-4E61-B02B-78735E083342}"/>
              </a:ext>
            </a:extLst>
          </p:cNvPr>
          <p:cNvSpPr>
            <a:spLocks noGrp="1"/>
          </p:cNvSpPr>
          <p:nvPr>
            <p:ph type="sldNum" sz="quarter" idx="12"/>
          </p:nvPr>
        </p:nvSpPr>
        <p:spPr/>
        <p:txBody>
          <a:bodyPr/>
          <a:lstStyle/>
          <a:p>
            <a:fld id="{461C3A22-55EB-4C03-94E7-1B9314DBFF8B}" type="slidenum">
              <a:rPr lang="en-US" smtClean="0"/>
              <a:pPr/>
              <a:t>104</a:t>
            </a:fld>
            <a:endParaRPr lang="en-US" dirty="0"/>
          </a:p>
        </p:txBody>
      </p:sp>
    </p:spTree>
    <p:extLst>
      <p:ext uri="{BB962C8B-B14F-4D97-AF65-F5344CB8AC3E}">
        <p14:creationId xmlns:p14="http://schemas.microsoft.com/office/powerpoint/2010/main" val="349206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F0A63-7569-4FDF-BD32-96A0C24E5257}"/>
              </a:ext>
            </a:extLst>
          </p:cNvPr>
          <p:cNvSpPr>
            <a:spLocks noGrp="1"/>
          </p:cNvSpPr>
          <p:nvPr>
            <p:ph type="title"/>
          </p:nvPr>
        </p:nvSpPr>
        <p:spPr>
          <a:xfrm>
            <a:off x="152400" y="-26452"/>
            <a:ext cx="8915399" cy="720090"/>
          </a:xfrm>
        </p:spPr>
        <p:txBody>
          <a:bodyPr/>
          <a:lstStyle/>
          <a:p>
            <a:r>
              <a:rPr lang="en-US" sz="3400" spc="-50" dirty="0"/>
              <a:t>IT-267, </a:t>
            </a:r>
            <a:r>
              <a:rPr lang="en-US" sz="3400" i="1" spc="-50" dirty="0"/>
              <a:t>Geothermal Energy Systems Credit</a:t>
            </a:r>
            <a:endParaRPr lang="en-US" sz="3400" spc="-50" dirty="0"/>
          </a:p>
        </p:txBody>
      </p:sp>
      <p:sp>
        <p:nvSpPr>
          <p:cNvPr id="3" name="Content Placeholder 2">
            <a:extLst>
              <a:ext uri="{FF2B5EF4-FFF2-40B4-BE49-F238E27FC236}">
                <a16:creationId xmlns:a16="http://schemas.microsoft.com/office/drawing/2014/main" id="{BC798871-FF1B-40D6-8F36-CFBF4F636D28}"/>
              </a:ext>
            </a:extLst>
          </p:cNvPr>
          <p:cNvSpPr>
            <a:spLocks noGrp="1"/>
          </p:cNvSpPr>
          <p:nvPr>
            <p:ph idx="1"/>
          </p:nvPr>
        </p:nvSpPr>
        <p:spPr>
          <a:xfrm>
            <a:off x="137886" y="874514"/>
            <a:ext cx="8839200" cy="3394472"/>
          </a:xfrm>
        </p:spPr>
        <p:txBody>
          <a:bodyPr/>
          <a:lstStyle/>
          <a:p>
            <a:pPr marL="329184">
              <a:spcBef>
                <a:spcPts val="400"/>
              </a:spcBef>
              <a:spcAft>
                <a:spcPts val="600"/>
              </a:spcAft>
            </a:pPr>
            <a:r>
              <a:rPr lang="en-US" sz="2300" spc="-50" dirty="0"/>
              <a:t>Taxpayers can not claim the credit if the residential property is rented at any time during the year in which the credit is claimed.</a:t>
            </a:r>
          </a:p>
          <a:p>
            <a:pPr marL="329184">
              <a:spcBef>
                <a:spcPts val="400"/>
              </a:spcBef>
              <a:spcAft>
                <a:spcPts val="600"/>
              </a:spcAft>
            </a:pPr>
            <a:r>
              <a:rPr lang="en-US" sz="2300" dirty="0"/>
              <a:t>Credit is allowed for leased systems but only for the first</a:t>
            </a:r>
            <a:br>
              <a:rPr lang="en-US" sz="2300" dirty="0"/>
            </a:br>
            <a:r>
              <a:rPr lang="en-US" sz="2300" dirty="0"/>
              <a:t>15 years.</a:t>
            </a:r>
          </a:p>
          <a:p>
            <a:pPr marL="329184">
              <a:spcBef>
                <a:spcPts val="400"/>
              </a:spcBef>
              <a:spcAft>
                <a:spcPts val="600"/>
              </a:spcAft>
            </a:pPr>
            <a:r>
              <a:rPr lang="en-US" sz="2300" dirty="0"/>
              <a:t>For cooperative housing corporation or a condominiums, a percentage of the qualified geothermal energy system equipment expenditures may be attributed to each unit within the building. </a:t>
            </a:r>
          </a:p>
          <a:p>
            <a:pPr marL="329184">
              <a:spcBef>
                <a:spcPts val="400"/>
              </a:spcBef>
              <a:spcAft>
                <a:spcPts val="600"/>
              </a:spcAft>
            </a:pPr>
            <a:r>
              <a:rPr lang="en-US" sz="2300" dirty="0"/>
              <a:t>See Form IT-267, </a:t>
            </a:r>
            <a:r>
              <a:rPr lang="en-US" sz="2300" i="1" dirty="0"/>
              <a:t>Geothermal Energy System Credit.</a:t>
            </a:r>
          </a:p>
          <a:p>
            <a:pPr>
              <a:spcBef>
                <a:spcPts val="400"/>
              </a:spcBef>
            </a:pPr>
            <a:endParaRPr lang="en-US" sz="2300" dirty="0"/>
          </a:p>
          <a:p>
            <a:pPr>
              <a:spcBef>
                <a:spcPts val="400"/>
              </a:spcBef>
            </a:pPr>
            <a:endParaRPr lang="en-US" sz="2300" dirty="0"/>
          </a:p>
        </p:txBody>
      </p:sp>
      <p:sp>
        <p:nvSpPr>
          <p:cNvPr id="7" name="Slide Number Placeholder 6">
            <a:extLst>
              <a:ext uri="{FF2B5EF4-FFF2-40B4-BE49-F238E27FC236}">
                <a16:creationId xmlns:a16="http://schemas.microsoft.com/office/drawing/2014/main" id="{0C7F4005-37B4-4B23-8D73-D002BDB585D3}"/>
              </a:ext>
            </a:extLst>
          </p:cNvPr>
          <p:cNvSpPr>
            <a:spLocks noGrp="1"/>
          </p:cNvSpPr>
          <p:nvPr>
            <p:ph type="sldNum" sz="quarter" idx="12"/>
          </p:nvPr>
        </p:nvSpPr>
        <p:spPr/>
        <p:txBody>
          <a:bodyPr/>
          <a:lstStyle/>
          <a:p>
            <a:fld id="{461C3A22-55EB-4C03-94E7-1B9314DBFF8B}" type="slidenum">
              <a:rPr lang="en-US" smtClean="0"/>
              <a:pPr/>
              <a:t>105</a:t>
            </a:fld>
            <a:endParaRPr lang="en-US" dirty="0"/>
          </a:p>
        </p:txBody>
      </p:sp>
    </p:spTree>
    <p:extLst>
      <p:ext uri="{BB962C8B-B14F-4D97-AF65-F5344CB8AC3E}">
        <p14:creationId xmlns:p14="http://schemas.microsoft.com/office/powerpoint/2010/main" val="11466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1410-144C-4119-87A3-8422A6198273}"/>
              </a:ext>
            </a:extLst>
          </p:cNvPr>
          <p:cNvSpPr>
            <a:spLocks noGrp="1"/>
          </p:cNvSpPr>
          <p:nvPr>
            <p:ph type="title"/>
          </p:nvPr>
        </p:nvSpPr>
        <p:spPr>
          <a:xfrm>
            <a:off x="81040" y="0"/>
            <a:ext cx="8710655" cy="720092"/>
          </a:xfrm>
        </p:spPr>
        <p:txBody>
          <a:bodyPr/>
          <a:lstStyle/>
          <a:p>
            <a:r>
              <a:rPr lang="en-US" dirty="0"/>
              <a:t>Other Non-Automatic New York Credits </a:t>
            </a:r>
          </a:p>
        </p:txBody>
      </p:sp>
      <p:pic>
        <p:nvPicPr>
          <p:cNvPr id="5" name="Picture 4">
            <a:extLst>
              <a:ext uri="{FF2B5EF4-FFF2-40B4-BE49-F238E27FC236}">
                <a16:creationId xmlns:a16="http://schemas.microsoft.com/office/drawing/2014/main" id="{C28E97D2-6A10-4BCB-B752-D40C92082208}"/>
              </a:ext>
            </a:extLst>
          </p:cNvPr>
          <p:cNvPicPr/>
          <p:nvPr/>
        </p:nvPicPr>
        <p:blipFill rotWithShape="1">
          <a:blip r:embed="rId3"/>
          <a:srcRect l="25668" t="21628" r="38190" b="-1"/>
          <a:stretch/>
        </p:blipFill>
        <p:spPr>
          <a:xfrm>
            <a:off x="2970425" y="841828"/>
            <a:ext cx="2931887" cy="3701144"/>
          </a:xfrm>
          <a:prstGeom prst="rect">
            <a:avLst/>
          </a:prstGeom>
          <a:ln>
            <a:solidFill>
              <a:schemeClr val="tx1">
                <a:lumMod val="50000"/>
                <a:lumOff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78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2885598"/>
            <a:ext cx="7772400" cy="745808"/>
          </a:xfrm>
        </p:spPr>
        <p:txBody>
          <a:bodyPr/>
          <a:lstStyle/>
          <a:p>
            <a:r>
              <a:rPr lang="en-US" dirty="0"/>
              <a:t>Partner and Volunteer </a:t>
            </a:r>
            <a:br>
              <a:rPr lang="en-US" dirty="0"/>
            </a:br>
            <a:r>
              <a:rPr lang="en-US" dirty="0"/>
              <a:t>Filing Reminders  </a:t>
            </a:r>
          </a:p>
        </p:txBody>
      </p:sp>
    </p:spTree>
    <p:extLst>
      <p:ext uri="{BB962C8B-B14F-4D97-AF65-F5344CB8AC3E}">
        <p14:creationId xmlns:p14="http://schemas.microsoft.com/office/powerpoint/2010/main" val="79219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6" name="Rectangle 4"/>
          <p:cNvSpPr>
            <a:spLocks noGrp="1" noChangeArrowheads="1"/>
          </p:cNvSpPr>
          <p:nvPr>
            <p:ph type="title"/>
          </p:nvPr>
        </p:nvSpPr>
        <p:spPr/>
        <p:txBody>
          <a:bodyPr/>
          <a:lstStyle/>
          <a:p>
            <a:r>
              <a:rPr lang="en-US" dirty="0"/>
              <a:t>New York State and Local Sales Tax</a:t>
            </a:r>
          </a:p>
        </p:txBody>
      </p:sp>
      <p:sp>
        <p:nvSpPr>
          <p:cNvPr id="540677" name="Rectangle 5"/>
          <p:cNvSpPr>
            <a:spLocks noGrp="1" noChangeArrowheads="1"/>
          </p:cNvSpPr>
          <p:nvPr>
            <p:ph idx="1"/>
          </p:nvPr>
        </p:nvSpPr>
        <p:spPr>
          <a:xfrm>
            <a:off x="304800" y="911542"/>
            <a:ext cx="8229600" cy="3565207"/>
          </a:xfrm>
        </p:spPr>
        <p:txBody>
          <a:bodyPr/>
          <a:lstStyle/>
          <a:p>
            <a:pPr marL="0" indent="0">
              <a:buNone/>
            </a:pPr>
            <a:r>
              <a:rPr lang="en-US" b="1" dirty="0">
                <a:solidFill>
                  <a:srgbClr val="007681"/>
                </a:solidFill>
              </a:rPr>
              <a:t>New York State sales tax is owed if the taxpayer purchased property or a service delivered to them in New York State without payment of sales and use tax.  </a:t>
            </a:r>
          </a:p>
          <a:p>
            <a:r>
              <a:rPr lang="en-US" dirty="0"/>
              <a:t>This includes purchases through the internet, by catalog, or from shopping channels on the television.	</a:t>
            </a:r>
          </a:p>
          <a:p>
            <a:pPr>
              <a:spcBef>
                <a:spcPts val="1000"/>
              </a:spcBef>
            </a:pPr>
            <a:r>
              <a:rPr lang="en-US" dirty="0"/>
              <a:t>Most tangible personal property is subject to tax.</a:t>
            </a:r>
          </a:p>
          <a:p>
            <a:pPr>
              <a:spcBef>
                <a:spcPts val="1000"/>
              </a:spcBef>
            </a:pPr>
            <a:r>
              <a:rPr lang="en-US" dirty="0"/>
              <a:t>Do not leave the line blank.</a:t>
            </a:r>
          </a:p>
          <a:p>
            <a:pPr>
              <a:spcBef>
                <a:spcPts val="1000"/>
              </a:spcBef>
            </a:pPr>
            <a:r>
              <a:rPr lang="en-US" dirty="0"/>
              <a:t>Do not set software to auto fill with zero amount.</a:t>
            </a:r>
          </a:p>
          <a:p>
            <a:endParaRPr lang="en-US" dirty="0"/>
          </a:p>
        </p:txBody>
      </p:sp>
      <p:sp>
        <p:nvSpPr>
          <p:cNvPr id="540679" name="Rectangle 7"/>
          <p:cNvSpPr>
            <a:spLocks noChangeArrowheads="1"/>
          </p:cNvSpPr>
          <p:nvPr/>
        </p:nvSpPr>
        <p:spPr bwMode="auto">
          <a:xfrm>
            <a:off x="4057650" y="2914650"/>
            <a:ext cx="3771900" cy="1676400"/>
          </a:xfrm>
          <a:prstGeom prst="rect">
            <a:avLst/>
          </a:prstGeom>
          <a:noFill/>
          <a:ln w="9525" algn="ctr">
            <a:noFill/>
            <a:miter lim="800000"/>
            <a:headEnd/>
            <a:tailEnd/>
          </a:ln>
          <a:effectLst/>
        </p:spPr>
        <p:txBody>
          <a:bodyPr/>
          <a:lstStyle/>
          <a:p>
            <a:pPr marL="514350" lvl="1" indent="-171450" eaLnBrk="0" hangingPunct="0">
              <a:lnSpc>
                <a:spcPct val="90000"/>
              </a:lnSpc>
              <a:spcBef>
                <a:spcPct val="20000"/>
              </a:spcBef>
              <a:buClr>
                <a:schemeClr val="accent2"/>
              </a:buClr>
              <a:buFontTx/>
              <a:buChar char="•"/>
              <a:defRPr/>
            </a:pPr>
            <a:endParaRPr lang="en-US" sz="1650" dirty="0">
              <a:effectLst>
                <a:outerShdw blurRad="38100" dist="38100" dir="2700000" algn="tl">
                  <a:srgbClr val="000000"/>
                </a:outerShdw>
              </a:effectLst>
            </a:endParaRPr>
          </a:p>
        </p:txBody>
      </p:sp>
    </p:spTree>
    <p:extLst>
      <p:ext uri="{BB962C8B-B14F-4D97-AF65-F5344CB8AC3E}">
        <p14:creationId xmlns:p14="http://schemas.microsoft.com/office/powerpoint/2010/main" val="339491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Refund Allocation to NYS 529 Accounts 	</a:t>
            </a:r>
          </a:p>
        </p:txBody>
      </p:sp>
      <p:sp>
        <p:nvSpPr>
          <p:cNvPr id="3" name="Content Placeholder 2"/>
          <p:cNvSpPr>
            <a:spLocks noGrp="1"/>
          </p:cNvSpPr>
          <p:nvPr>
            <p:ph idx="1"/>
          </p:nvPr>
        </p:nvSpPr>
        <p:spPr>
          <a:xfrm>
            <a:off x="304800" y="1147154"/>
            <a:ext cx="8229600" cy="3039664"/>
          </a:xfrm>
        </p:spPr>
        <p:txBody>
          <a:bodyPr/>
          <a:lstStyle/>
          <a:p>
            <a:pPr>
              <a:spcBef>
                <a:spcPts val="3000"/>
              </a:spcBef>
            </a:pPr>
            <a:r>
              <a:rPr lang="en-US" dirty="0"/>
              <a:t>Form IT-195, </a:t>
            </a:r>
            <a:r>
              <a:rPr lang="en-US" i="1" dirty="0"/>
              <a:t>Allocation of Refund, </a:t>
            </a:r>
            <a:r>
              <a:rPr lang="en-US" dirty="0"/>
              <a:t>allows taxpayers to allocate all or a portion of their refund into up to three New York State 529 College Savings Plan accounts.</a:t>
            </a:r>
          </a:p>
          <a:p>
            <a:pPr>
              <a:spcBef>
                <a:spcPts val="3000"/>
              </a:spcBef>
            </a:pPr>
            <a:r>
              <a:rPr lang="en-US" dirty="0"/>
              <a:t>If a refund claim is reduced or denied, the disbursements to NYS 529 plans will not be processed.</a:t>
            </a:r>
          </a:p>
        </p:txBody>
      </p:sp>
    </p:spTree>
    <p:extLst>
      <p:ext uri="{BB962C8B-B14F-4D97-AF65-F5344CB8AC3E}">
        <p14:creationId xmlns:p14="http://schemas.microsoft.com/office/powerpoint/2010/main" val="176693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26" name="Picture 25" descr="Graphical user interface, website&#10;&#10;Description automatically generated">
            <a:extLst>
              <a:ext uri="{FF2B5EF4-FFF2-40B4-BE49-F238E27FC236}">
                <a16:creationId xmlns:a16="http://schemas.microsoft.com/office/drawing/2014/main" id="{45BF6AC2-5A47-3272-A622-D4954F960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0" y="0"/>
            <a:ext cx="9144000" cy="5143500"/>
          </a:xfrm>
          <a:prstGeom prst="rect">
            <a:avLst/>
          </a:prstGeom>
        </p:spPr>
      </p:pic>
      <p:sp>
        <p:nvSpPr>
          <p:cNvPr id="17" name="Title 16">
            <a:extLst>
              <a:ext uri="{FF2B5EF4-FFF2-40B4-BE49-F238E27FC236}">
                <a16:creationId xmlns:a16="http://schemas.microsoft.com/office/drawing/2014/main" id="{DF49C427-E261-BE48-17F6-BA9B27403A33}"/>
              </a:ext>
            </a:extLst>
          </p:cNvPr>
          <p:cNvSpPr>
            <a:spLocks noGrp="1"/>
          </p:cNvSpPr>
          <p:nvPr>
            <p:ph type="ctrTitle"/>
          </p:nvPr>
        </p:nvSpPr>
        <p:spPr>
          <a:xfrm>
            <a:off x="304800" y="2655888"/>
            <a:ext cx="7772400" cy="746125"/>
          </a:xfrm>
        </p:spPr>
        <p:txBody>
          <a:bodyPr/>
          <a:lstStyle/>
          <a:p>
            <a:r>
              <a:rPr lang="en-US" dirty="0"/>
              <a:t>Partner and Volunteer Resources</a:t>
            </a:r>
          </a:p>
        </p:txBody>
      </p:sp>
      <p:sp>
        <p:nvSpPr>
          <p:cNvPr id="18" name="Subtitle 17">
            <a:extLst>
              <a:ext uri="{FF2B5EF4-FFF2-40B4-BE49-F238E27FC236}">
                <a16:creationId xmlns:a16="http://schemas.microsoft.com/office/drawing/2014/main" id="{A832C910-F372-F95F-674D-617A0E510CE1}"/>
              </a:ext>
            </a:extLst>
          </p:cNvPr>
          <p:cNvSpPr>
            <a:spLocks noGrp="1"/>
          </p:cNvSpPr>
          <p:nvPr>
            <p:ph type="subTitle" idx="1"/>
          </p:nvPr>
        </p:nvSpPr>
        <p:spPr>
          <a:xfrm>
            <a:off x="304800" y="3257550"/>
            <a:ext cx="6400800" cy="388937"/>
          </a:xfrm>
        </p:spPr>
        <p:txBody>
          <a:bodyPr/>
          <a:lstStyle/>
          <a:p>
            <a:br>
              <a:rPr lang="en-US" dirty="0"/>
            </a:br>
            <a:r>
              <a:rPr lang="en-US" dirty="0"/>
              <a:t>Access resources online </a:t>
            </a:r>
          </a:p>
        </p:txBody>
      </p:sp>
    </p:spTree>
    <p:extLst>
      <p:ext uri="{BB962C8B-B14F-4D97-AF65-F5344CB8AC3E}">
        <p14:creationId xmlns:p14="http://schemas.microsoft.com/office/powerpoint/2010/main" val="406192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 Date of Birth </a:t>
            </a:r>
          </a:p>
        </p:txBody>
      </p:sp>
      <p:sp>
        <p:nvSpPr>
          <p:cNvPr id="3" name="Content Placeholder 2"/>
          <p:cNvSpPr>
            <a:spLocks noGrp="1"/>
          </p:cNvSpPr>
          <p:nvPr>
            <p:ph idx="1"/>
          </p:nvPr>
        </p:nvSpPr>
        <p:spPr>
          <a:xfrm>
            <a:off x="304800" y="1235274"/>
            <a:ext cx="8305800" cy="3317676"/>
          </a:xfrm>
        </p:spPr>
        <p:txBody>
          <a:bodyPr/>
          <a:lstStyle/>
          <a:p>
            <a:pPr marL="0" indent="0">
              <a:buNone/>
            </a:pPr>
            <a:r>
              <a:rPr lang="en-US" b="1" spc="-50" dirty="0">
                <a:solidFill>
                  <a:srgbClr val="007681"/>
                </a:solidFill>
              </a:rPr>
              <a:t>Enter the date of birth if the form requires this information.</a:t>
            </a:r>
          </a:p>
          <a:p>
            <a:pPr>
              <a:spcBef>
                <a:spcPts val="3000"/>
              </a:spcBef>
            </a:pPr>
            <a:r>
              <a:rPr lang="en-US" dirty="0"/>
              <a:t>It is used to determine eligibility, credits, exemptions, and deductions.</a:t>
            </a:r>
          </a:p>
          <a:p>
            <a:pPr>
              <a:spcBef>
                <a:spcPts val="3000"/>
              </a:spcBef>
            </a:pPr>
            <a:r>
              <a:rPr lang="en-US" dirty="0"/>
              <a:t>If not provided, the tax return may be rejected, or the taxpayer may receive a </a:t>
            </a:r>
            <a:r>
              <a:rPr lang="en-US" i="1" dirty="0"/>
              <a:t>Request for Information </a:t>
            </a:r>
            <a:r>
              <a:rPr lang="en-US" dirty="0"/>
              <a:t>(RFI) letter.  </a:t>
            </a:r>
          </a:p>
          <a:p>
            <a:pPr>
              <a:spcBef>
                <a:spcPts val="3000"/>
              </a:spcBef>
            </a:pPr>
            <a:endParaRPr lang="en-US" dirty="0"/>
          </a:p>
        </p:txBody>
      </p:sp>
    </p:spTree>
    <p:extLst>
      <p:ext uri="{BB962C8B-B14F-4D97-AF65-F5344CB8AC3E}">
        <p14:creationId xmlns:p14="http://schemas.microsoft.com/office/powerpoint/2010/main" val="341462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52"/>
            <a:ext cx="8382001" cy="720090"/>
          </a:xfrm>
        </p:spPr>
        <p:txBody>
          <a:bodyPr/>
          <a:lstStyle/>
          <a:p>
            <a:r>
              <a:rPr lang="en-US" dirty="0"/>
              <a:t> EITC Dependent Relationships </a:t>
            </a:r>
          </a:p>
        </p:txBody>
      </p:sp>
      <p:sp>
        <p:nvSpPr>
          <p:cNvPr id="3" name="Content Placeholder 2"/>
          <p:cNvSpPr>
            <a:spLocks noGrp="1"/>
          </p:cNvSpPr>
          <p:nvPr>
            <p:ph idx="1"/>
          </p:nvPr>
        </p:nvSpPr>
        <p:spPr>
          <a:xfrm>
            <a:off x="304800" y="1429942"/>
            <a:ext cx="8229600" cy="3394472"/>
          </a:xfrm>
        </p:spPr>
        <p:txBody>
          <a:bodyPr/>
          <a:lstStyle/>
          <a:p>
            <a:pPr marL="0" indent="0">
              <a:spcBef>
                <a:spcPts val="4200"/>
              </a:spcBef>
              <a:buNone/>
            </a:pPr>
            <a:r>
              <a:rPr lang="en-US" sz="2600" b="1" dirty="0">
                <a:solidFill>
                  <a:srgbClr val="007681"/>
                </a:solidFill>
              </a:rPr>
              <a:t>Relationship information added back to forms:</a:t>
            </a:r>
          </a:p>
          <a:p>
            <a:pPr>
              <a:spcBef>
                <a:spcPts val="3600"/>
              </a:spcBef>
            </a:pPr>
            <a:r>
              <a:rPr lang="en-US" sz="2400" dirty="0"/>
              <a:t>IT-215, </a:t>
            </a:r>
            <a:r>
              <a:rPr lang="en-US" sz="2400" i="1" dirty="0"/>
              <a:t>Claim for Earned Income Credit</a:t>
            </a:r>
            <a:r>
              <a:rPr lang="en-US" sz="2400" dirty="0"/>
              <a:t>, and </a:t>
            </a:r>
          </a:p>
          <a:p>
            <a:pPr>
              <a:spcBef>
                <a:spcPts val="3600"/>
              </a:spcBef>
            </a:pPr>
            <a:r>
              <a:rPr lang="en-US" sz="2400" dirty="0"/>
              <a:t>IT-209, </a:t>
            </a:r>
            <a:r>
              <a:rPr lang="en-US" sz="2400" i="1" dirty="0"/>
              <a:t>Claim for Noncustodial Parent New York State Earned Income Credit</a:t>
            </a:r>
            <a:r>
              <a:rPr lang="en-US" sz="2400" dirty="0"/>
              <a:t>. </a:t>
            </a:r>
          </a:p>
          <a:p>
            <a:endParaRPr lang="en-US" dirty="0"/>
          </a:p>
        </p:txBody>
      </p:sp>
    </p:spTree>
    <p:extLst>
      <p:ext uri="{BB962C8B-B14F-4D97-AF65-F5344CB8AC3E}">
        <p14:creationId xmlns:p14="http://schemas.microsoft.com/office/powerpoint/2010/main" val="264130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Amended Returns and Attachments </a:t>
            </a:r>
          </a:p>
        </p:txBody>
      </p:sp>
      <p:sp>
        <p:nvSpPr>
          <p:cNvPr id="3" name="Content Placeholder 2"/>
          <p:cNvSpPr>
            <a:spLocks noGrp="1"/>
          </p:cNvSpPr>
          <p:nvPr>
            <p:ph idx="1"/>
          </p:nvPr>
        </p:nvSpPr>
        <p:spPr>
          <a:xfrm>
            <a:off x="304800" y="895350"/>
            <a:ext cx="8229600" cy="3505200"/>
          </a:xfrm>
        </p:spPr>
        <p:txBody>
          <a:bodyPr>
            <a:noAutofit/>
          </a:bodyPr>
          <a:lstStyle/>
          <a:p>
            <a:pPr marL="0" indent="0">
              <a:buNone/>
            </a:pPr>
            <a:r>
              <a:rPr lang="en-US" b="1" dirty="0">
                <a:solidFill>
                  <a:srgbClr val="007681"/>
                </a:solidFill>
              </a:rPr>
              <a:t>We treat an amended return as if it is an original return. All schedules and credit forms must be attached to the amended return. </a:t>
            </a:r>
          </a:p>
          <a:p>
            <a:r>
              <a:rPr lang="en-US" dirty="0"/>
              <a:t>All attachments for original or amended returns </a:t>
            </a:r>
            <a:br>
              <a:rPr lang="en-US" dirty="0"/>
            </a:br>
            <a:r>
              <a:rPr lang="en-US" dirty="0"/>
              <a:t>must be in PDF format.</a:t>
            </a:r>
          </a:p>
          <a:p>
            <a:r>
              <a:rPr lang="en-US" dirty="0"/>
              <a:t>Software should provide assistance.</a:t>
            </a:r>
          </a:p>
          <a:p>
            <a:r>
              <a:rPr lang="en-US" dirty="0"/>
              <a:t>Don’t password protect, encrypt, or in any way document-protect PDF attachments.</a:t>
            </a:r>
          </a:p>
          <a:p>
            <a:pPr marL="0" indent="0">
              <a:spcBef>
                <a:spcPts val="4200"/>
              </a:spcBef>
              <a:buNone/>
            </a:pPr>
            <a:endParaRPr lang="en-US" dirty="0"/>
          </a:p>
        </p:txBody>
      </p:sp>
    </p:spTree>
    <p:extLst>
      <p:ext uri="{BB962C8B-B14F-4D97-AF65-F5344CB8AC3E}">
        <p14:creationId xmlns:p14="http://schemas.microsoft.com/office/powerpoint/2010/main" val="412610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 All Worksheets</a:t>
            </a:r>
          </a:p>
        </p:txBody>
      </p:sp>
      <p:sp>
        <p:nvSpPr>
          <p:cNvPr id="3" name="Content Placeholder 2"/>
          <p:cNvSpPr>
            <a:spLocks noGrp="1"/>
          </p:cNvSpPr>
          <p:nvPr>
            <p:ph idx="1"/>
          </p:nvPr>
        </p:nvSpPr>
        <p:spPr>
          <a:xfrm>
            <a:off x="304800" y="964777"/>
            <a:ext cx="8458200" cy="3394472"/>
          </a:xfrm>
        </p:spPr>
        <p:txBody>
          <a:bodyPr/>
          <a:lstStyle/>
          <a:p>
            <a:pPr>
              <a:spcBef>
                <a:spcPts val="1800"/>
              </a:spcBef>
            </a:pPr>
            <a:r>
              <a:rPr lang="en-US" spc="-50" dirty="0"/>
              <a:t>For both the federal and New York State returns, worksheets </a:t>
            </a:r>
            <a:r>
              <a:rPr lang="en-US" dirty="0"/>
              <a:t>must be completed to support the information on a return.</a:t>
            </a:r>
          </a:p>
          <a:p>
            <a:pPr>
              <a:spcBef>
                <a:spcPts val="1600"/>
              </a:spcBef>
            </a:pPr>
            <a:r>
              <a:rPr lang="en-US" dirty="0"/>
              <a:t>A copy of the return should be printed and maintained for at least three years.  It’s important that </a:t>
            </a:r>
            <a:r>
              <a:rPr lang="en-US" b="1" dirty="0"/>
              <a:t>all worksheets be printed and kept with a copy of the return</a:t>
            </a:r>
            <a:r>
              <a:rPr lang="en-US" dirty="0"/>
              <a:t>. </a:t>
            </a:r>
          </a:p>
          <a:p>
            <a:pPr>
              <a:spcBef>
                <a:spcPts val="1600"/>
              </a:spcBef>
            </a:pPr>
            <a:r>
              <a:rPr lang="en-US" dirty="0"/>
              <a:t>Taxpayers must maintain all documents that substantiate entries on a return.  Worksheets are part of their supporting documentation.	</a:t>
            </a:r>
          </a:p>
        </p:txBody>
      </p:sp>
    </p:spTree>
    <p:extLst>
      <p:ext uri="{BB962C8B-B14F-4D97-AF65-F5344CB8AC3E}">
        <p14:creationId xmlns:p14="http://schemas.microsoft.com/office/powerpoint/2010/main" val="24441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Unreported Federal Changes</a:t>
            </a:r>
          </a:p>
        </p:txBody>
      </p:sp>
      <p:sp>
        <p:nvSpPr>
          <p:cNvPr id="3" name="Content Placeholder 2"/>
          <p:cNvSpPr>
            <a:spLocks noGrp="1"/>
          </p:cNvSpPr>
          <p:nvPr>
            <p:ph idx="1"/>
          </p:nvPr>
        </p:nvSpPr>
        <p:spPr>
          <a:xfrm>
            <a:off x="304800" y="932604"/>
            <a:ext cx="8229600" cy="3544146"/>
          </a:xfrm>
        </p:spPr>
        <p:txBody>
          <a:bodyPr/>
          <a:lstStyle/>
          <a:p>
            <a:pPr>
              <a:spcBef>
                <a:spcPts val="1500"/>
              </a:spcBef>
            </a:pPr>
            <a:r>
              <a:rPr lang="en-US" sz="2200" dirty="0"/>
              <a:t>Taxpayers must file an amended New York State return to report any changes made to their federal return within 90 days of the federal change.</a:t>
            </a:r>
          </a:p>
          <a:p>
            <a:pPr>
              <a:spcBef>
                <a:spcPts val="1500"/>
              </a:spcBef>
            </a:pPr>
            <a:r>
              <a:rPr lang="en-US" sz="2200" dirty="0"/>
              <a:t>Even if the item of omission is not taxable to New York State, it should be included on an amended return since it could result in reductions to itemized deductions and credits.</a:t>
            </a:r>
          </a:p>
          <a:p>
            <a:pPr>
              <a:spcBef>
                <a:spcPts val="1500"/>
              </a:spcBef>
            </a:pPr>
            <a:r>
              <a:rPr lang="en-US" sz="2200" dirty="0"/>
              <a:t>If New York State issues a bill for unreported federal changes, an amended return should not be filed.  Follow the instructions on the billing notice.</a:t>
            </a:r>
          </a:p>
        </p:txBody>
      </p:sp>
    </p:spTree>
    <p:extLst>
      <p:ext uri="{BB962C8B-B14F-4D97-AF65-F5344CB8AC3E}">
        <p14:creationId xmlns:p14="http://schemas.microsoft.com/office/powerpoint/2010/main" val="26721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26" name="Picture 25" descr="Graphical user interface, website&#10;&#10;Description automatically generated">
            <a:extLst>
              <a:ext uri="{FF2B5EF4-FFF2-40B4-BE49-F238E27FC236}">
                <a16:creationId xmlns:a16="http://schemas.microsoft.com/office/drawing/2014/main" id="{45BF6AC2-5A47-3272-A622-D4954F960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Title 16">
            <a:extLst>
              <a:ext uri="{FF2B5EF4-FFF2-40B4-BE49-F238E27FC236}">
                <a16:creationId xmlns:a16="http://schemas.microsoft.com/office/drawing/2014/main" id="{DF49C427-E261-BE48-17F6-BA9B27403A33}"/>
              </a:ext>
            </a:extLst>
          </p:cNvPr>
          <p:cNvSpPr>
            <a:spLocks noGrp="1"/>
          </p:cNvSpPr>
          <p:nvPr>
            <p:ph type="ctrTitle"/>
          </p:nvPr>
        </p:nvSpPr>
        <p:spPr>
          <a:xfrm>
            <a:off x="304799" y="2724150"/>
            <a:ext cx="7491549" cy="746125"/>
          </a:xfrm>
        </p:spPr>
        <p:txBody>
          <a:bodyPr/>
          <a:lstStyle/>
          <a:p>
            <a:r>
              <a:rPr lang="en-US" dirty="0"/>
              <a:t>2024 Questions and Answers</a:t>
            </a:r>
          </a:p>
        </p:txBody>
      </p:sp>
      <p:sp>
        <p:nvSpPr>
          <p:cNvPr id="18" name="Subtitle 17">
            <a:extLst>
              <a:ext uri="{FF2B5EF4-FFF2-40B4-BE49-F238E27FC236}">
                <a16:creationId xmlns:a16="http://schemas.microsoft.com/office/drawing/2014/main" id="{A832C910-F372-F95F-674D-617A0E510CE1}"/>
              </a:ext>
            </a:extLst>
          </p:cNvPr>
          <p:cNvSpPr>
            <a:spLocks noGrp="1"/>
          </p:cNvSpPr>
          <p:nvPr>
            <p:ph type="subTitle" idx="1"/>
          </p:nvPr>
        </p:nvSpPr>
        <p:spPr>
          <a:xfrm>
            <a:off x="304800" y="3402013"/>
            <a:ext cx="6400800" cy="617537"/>
          </a:xfrm>
        </p:spPr>
        <p:txBody>
          <a:bodyPr/>
          <a:lstStyle/>
          <a:p>
            <a:br>
              <a:rPr lang="en-US" dirty="0"/>
            </a:br>
            <a:endParaRPr lang="en-US" dirty="0"/>
          </a:p>
        </p:txBody>
      </p:sp>
      <p:pic>
        <p:nvPicPr>
          <p:cNvPr id="5" name="Picture 4">
            <a:extLst>
              <a:ext uri="{FF2B5EF4-FFF2-40B4-BE49-F238E27FC236}">
                <a16:creationId xmlns:a16="http://schemas.microsoft.com/office/drawing/2014/main" id="{944AA26B-0BA2-4986-4366-438D595E6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690932"/>
            <a:ext cx="990600" cy="288286"/>
          </a:xfrm>
          <a:prstGeom prst="rect">
            <a:avLst/>
          </a:prstGeom>
        </p:spPr>
      </p:pic>
    </p:spTree>
    <p:extLst>
      <p:ext uri="{BB962C8B-B14F-4D97-AF65-F5344CB8AC3E}">
        <p14:creationId xmlns:p14="http://schemas.microsoft.com/office/powerpoint/2010/main" val="159604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BC9C-3C4C-4516-89C9-21EBDB568441}"/>
              </a:ext>
            </a:extLst>
          </p:cNvPr>
          <p:cNvSpPr>
            <a:spLocks noGrp="1"/>
          </p:cNvSpPr>
          <p:nvPr>
            <p:ph type="title"/>
          </p:nvPr>
        </p:nvSpPr>
        <p:spPr/>
        <p:txBody>
          <a:bodyPr/>
          <a:lstStyle/>
          <a:p>
            <a:r>
              <a:rPr lang="en-US" dirty="0"/>
              <a:t>E-file NY Amended Returns: Question</a:t>
            </a:r>
          </a:p>
        </p:txBody>
      </p:sp>
      <p:sp>
        <p:nvSpPr>
          <p:cNvPr id="3" name="Content Placeholder 2">
            <a:extLst>
              <a:ext uri="{FF2B5EF4-FFF2-40B4-BE49-F238E27FC236}">
                <a16:creationId xmlns:a16="http://schemas.microsoft.com/office/drawing/2014/main" id="{FB74B7E9-A697-4A0A-BB56-B532C18B75CE}"/>
              </a:ext>
            </a:extLst>
          </p:cNvPr>
          <p:cNvSpPr>
            <a:spLocks noGrp="1"/>
          </p:cNvSpPr>
          <p:nvPr>
            <p:ph idx="1"/>
          </p:nvPr>
        </p:nvSpPr>
        <p:spPr>
          <a:xfrm>
            <a:off x="304800" y="1657349"/>
            <a:ext cx="8153400" cy="1524001"/>
          </a:xfrm>
        </p:spPr>
        <p:txBody>
          <a:bodyPr/>
          <a:lstStyle/>
          <a:p>
            <a:pPr marL="0" indent="0">
              <a:buNone/>
            </a:pPr>
            <a:r>
              <a:rPr lang="en-US" dirty="0"/>
              <a:t>Will TaxSlayer software offer the option for New York State amended returns to be e-filed this year?</a:t>
            </a:r>
          </a:p>
          <a:p>
            <a:endParaRPr lang="en-US" dirty="0"/>
          </a:p>
        </p:txBody>
      </p:sp>
    </p:spTree>
    <p:extLst>
      <p:ext uri="{BB962C8B-B14F-4D97-AF65-F5344CB8AC3E}">
        <p14:creationId xmlns:p14="http://schemas.microsoft.com/office/powerpoint/2010/main" val="389552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BC9C-3C4C-4516-89C9-21EBDB568441}"/>
              </a:ext>
            </a:extLst>
          </p:cNvPr>
          <p:cNvSpPr>
            <a:spLocks noGrp="1"/>
          </p:cNvSpPr>
          <p:nvPr>
            <p:ph type="title"/>
          </p:nvPr>
        </p:nvSpPr>
        <p:spPr/>
        <p:txBody>
          <a:bodyPr/>
          <a:lstStyle/>
          <a:p>
            <a:r>
              <a:rPr lang="en-US" dirty="0"/>
              <a:t>E-file NY Amended Returns: Answer</a:t>
            </a:r>
          </a:p>
        </p:txBody>
      </p:sp>
      <p:sp>
        <p:nvSpPr>
          <p:cNvPr id="3" name="Content Placeholder 2">
            <a:extLst>
              <a:ext uri="{FF2B5EF4-FFF2-40B4-BE49-F238E27FC236}">
                <a16:creationId xmlns:a16="http://schemas.microsoft.com/office/drawing/2014/main" id="{FB74B7E9-A697-4A0A-BB56-B532C18B75CE}"/>
              </a:ext>
            </a:extLst>
          </p:cNvPr>
          <p:cNvSpPr>
            <a:spLocks noGrp="1"/>
          </p:cNvSpPr>
          <p:nvPr>
            <p:ph idx="1"/>
          </p:nvPr>
        </p:nvSpPr>
        <p:spPr>
          <a:xfrm>
            <a:off x="381001" y="1657350"/>
            <a:ext cx="7772400" cy="1828800"/>
          </a:xfrm>
        </p:spPr>
        <p:txBody>
          <a:bodyPr/>
          <a:lstStyle/>
          <a:p>
            <a:pPr marL="0" indent="0">
              <a:buNone/>
            </a:pPr>
            <a:r>
              <a:rPr lang="en-US" dirty="0"/>
              <a:t>The New York State amended e-file user experience is actively being worked on by TaxSlayer’s development team and is expected to be available for the 2025 filing season.</a:t>
            </a:r>
          </a:p>
          <a:p>
            <a:endParaRPr lang="en-US" sz="2000" dirty="0"/>
          </a:p>
        </p:txBody>
      </p:sp>
    </p:spTree>
    <p:extLst>
      <p:ext uri="{BB962C8B-B14F-4D97-AF65-F5344CB8AC3E}">
        <p14:creationId xmlns:p14="http://schemas.microsoft.com/office/powerpoint/2010/main" val="317922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BC9C-3C4C-4516-89C9-21EBDB568441}"/>
              </a:ext>
            </a:extLst>
          </p:cNvPr>
          <p:cNvSpPr>
            <a:spLocks noGrp="1"/>
          </p:cNvSpPr>
          <p:nvPr>
            <p:ph type="title"/>
          </p:nvPr>
        </p:nvSpPr>
        <p:spPr>
          <a:xfrm>
            <a:off x="152400" y="-26452"/>
            <a:ext cx="8839199" cy="720090"/>
          </a:xfrm>
        </p:spPr>
        <p:txBody>
          <a:bodyPr/>
          <a:lstStyle/>
          <a:p>
            <a:r>
              <a:rPr lang="en-US" dirty="0"/>
              <a:t>Request an IPA in TaxSlayer: Question </a:t>
            </a:r>
          </a:p>
        </p:txBody>
      </p:sp>
      <p:sp>
        <p:nvSpPr>
          <p:cNvPr id="3" name="Content Placeholder 2">
            <a:extLst>
              <a:ext uri="{FF2B5EF4-FFF2-40B4-BE49-F238E27FC236}">
                <a16:creationId xmlns:a16="http://schemas.microsoft.com/office/drawing/2014/main" id="{FB74B7E9-A697-4A0A-BB56-B532C18B75CE}"/>
              </a:ext>
            </a:extLst>
          </p:cNvPr>
          <p:cNvSpPr>
            <a:spLocks noGrp="1"/>
          </p:cNvSpPr>
          <p:nvPr>
            <p:ph idx="1"/>
          </p:nvPr>
        </p:nvSpPr>
        <p:spPr>
          <a:xfrm>
            <a:off x="304800" y="1504951"/>
            <a:ext cx="7924800" cy="1828800"/>
          </a:xfrm>
        </p:spPr>
        <p:txBody>
          <a:bodyPr/>
          <a:lstStyle/>
          <a:p>
            <a:pPr marL="0" indent="0">
              <a:buNone/>
            </a:pPr>
            <a:r>
              <a:rPr lang="en-US" dirty="0"/>
              <a:t>If a taxpayer is unable to pay their tax bill in full by the due date, can we request an installment payment agreement (IPA) for the taxpayer by selecting Special Condition Code C2 in TaxSlayer’s drop-down menu </a:t>
            </a:r>
            <a:r>
              <a:rPr lang="en-US" i="1" dirty="0"/>
              <a:t>basic information section</a:t>
            </a:r>
            <a:r>
              <a:rPr lang="en-US" dirty="0"/>
              <a:t>?</a:t>
            </a:r>
          </a:p>
          <a:p>
            <a:pPr marL="0" indent="0">
              <a:buNone/>
            </a:pPr>
            <a:endParaRPr lang="en-US" dirty="0"/>
          </a:p>
        </p:txBody>
      </p:sp>
    </p:spTree>
    <p:extLst>
      <p:ext uri="{BB962C8B-B14F-4D97-AF65-F5344CB8AC3E}">
        <p14:creationId xmlns:p14="http://schemas.microsoft.com/office/powerpoint/2010/main" val="12732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BC9C-3C4C-4516-89C9-21EBDB568441}"/>
              </a:ext>
            </a:extLst>
          </p:cNvPr>
          <p:cNvSpPr>
            <a:spLocks noGrp="1"/>
          </p:cNvSpPr>
          <p:nvPr>
            <p:ph type="title"/>
          </p:nvPr>
        </p:nvSpPr>
        <p:spPr/>
        <p:txBody>
          <a:bodyPr/>
          <a:lstStyle/>
          <a:p>
            <a:r>
              <a:rPr lang="en-US" dirty="0"/>
              <a:t>Request an IPA in TaxSlayer: Answer</a:t>
            </a:r>
          </a:p>
        </p:txBody>
      </p:sp>
      <p:sp>
        <p:nvSpPr>
          <p:cNvPr id="3" name="Content Placeholder 2">
            <a:extLst>
              <a:ext uri="{FF2B5EF4-FFF2-40B4-BE49-F238E27FC236}">
                <a16:creationId xmlns:a16="http://schemas.microsoft.com/office/drawing/2014/main" id="{FB74B7E9-A697-4A0A-BB56-B532C18B75CE}"/>
              </a:ext>
            </a:extLst>
          </p:cNvPr>
          <p:cNvSpPr>
            <a:spLocks noGrp="1"/>
          </p:cNvSpPr>
          <p:nvPr>
            <p:ph idx="1"/>
          </p:nvPr>
        </p:nvSpPr>
        <p:spPr>
          <a:xfrm>
            <a:off x="304800" y="971550"/>
            <a:ext cx="8610600" cy="3581400"/>
          </a:xfrm>
        </p:spPr>
        <p:txBody>
          <a:bodyPr/>
          <a:lstStyle/>
          <a:p>
            <a:r>
              <a:rPr lang="en-US" dirty="0"/>
              <a:t>No, Special Condition Code C2 will only allow a taxpayer to more quickly receive a bill for the unpaid tax due. </a:t>
            </a:r>
          </a:p>
          <a:p>
            <a:r>
              <a:rPr lang="en-US" b="0" i="0" dirty="0">
                <a:solidFill>
                  <a:srgbClr val="111111"/>
                </a:solidFill>
                <a:effectLst/>
                <a:latin typeface="+mj-lt"/>
              </a:rPr>
              <a:t>After receiving the bill, the taxpayer may request an IPA using Online Services, through our phone system, or by speaking with a representative.</a:t>
            </a:r>
            <a:endParaRPr lang="en-US" dirty="0">
              <a:latin typeface="+mj-lt"/>
            </a:endParaRPr>
          </a:p>
          <a:p>
            <a:r>
              <a:rPr lang="en-US" dirty="0"/>
              <a:t>The Special Condition Code </a:t>
            </a:r>
            <a:r>
              <a:rPr lang="en-US" b="1" dirty="0"/>
              <a:t>does not </a:t>
            </a:r>
            <a:r>
              <a:rPr lang="en-US" dirty="0"/>
              <a:t>automatically create an IPA.</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8438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6306-FFCD-9662-E128-E09AE2636CEC}"/>
              </a:ext>
            </a:extLst>
          </p:cNvPr>
          <p:cNvSpPr>
            <a:spLocks noGrp="1"/>
          </p:cNvSpPr>
          <p:nvPr>
            <p:ph type="title"/>
          </p:nvPr>
        </p:nvSpPr>
        <p:spPr/>
        <p:txBody>
          <a:bodyPr/>
          <a:lstStyle/>
          <a:p>
            <a:r>
              <a:rPr lang="en-US" dirty="0"/>
              <a:t>Partner and Volunteer Resources</a:t>
            </a:r>
          </a:p>
        </p:txBody>
      </p:sp>
      <p:sp>
        <p:nvSpPr>
          <p:cNvPr id="4" name="Slide Number Placeholder 3">
            <a:extLst>
              <a:ext uri="{FF2B5EF4-FFF2-40B4-BE49-F238E27FC236}">
                <a16:creationId xmlns:a16="http://schemas.microsoft.com/office/drawing/2014/main" id="{E5D55A54-5806-9FF4-5381-0792F5675131}"/>
              </a:ext>
            </a:extLst>
          </p:cNvPr>
          <p:cNvSpPr>
            <a:spLocks noGrp="1"/>
          </p:cNvSpPr>
          <p:nvPr>
            <p:ph type="sldNum" sz="quarter" idx="12"/>
          </p:nvPr>
        </p:nvSpPr>
        <p:spPr/>
        <p:txBody>
          <a:bodyPr/>
          <a:lstStyle/>
          <a:p>
            <a:fld id="{461C3A22-55EB-4C03-94E7-1B9314DBFF8B}" type="slidenum">
              <a:rPr lang="en-US" smtClean="0"/>
              <a:pPr/>
              <a:t>12</a:t>
            </a:fld>
            <a:endParaRPr lang="en-US" dirty="0"/>
          </a:p>
        </p:txBody>
      </p:sp>
      <p:sp>
        <p:nvSpPr>
          <p:cNvPr id="7" name="TextBox 6">
            <a:extLst>
              <a:ext uri="{FF2B5EF4-FFF2-40B4-BE49-F238E27FC236}">
                <a16:creationId xmlns:a16="http://schemas.microsoft.com/office/drawing/2014/main" id="{7CE1A19B-2E77-5A83-CE27-26819AD37E88}"/>
              </a:ext>
            </a:extLst>
          </p:cNvPr>
          <p:cNvSpPr txBox="1"/>
          <p:nvPr/>
        </p:nvSpPr>
        <p:spPr>
          <a:xfrm>
            <a:off x="2134329" y="742950"/>
            <a:ext cx="4598580" cy="492443"/>
          </a:xfrm>
          <a:prstGeom prst="rect">
            <a:avLst/>
          </a:prstGeom>
          <a:noFill/>
        </p:spPr>
        <p:txBody>
          <a:bodyPr wrap="square">
            <a:spAutoFit/>
          </a:bodyPr>
          <a:lstStyle/>
          <a:p>
            <a:pPr marL="0" indent="0" algn="ctr">
              <a:spcBef>
                <a:spcPts val="3600"/>
              </a:spcBef>
              <a:buNone/>
            </a:pPr>
            <a:r>
              <a:rPr lang="en-US" sz="2600" b="1" dirty="0">
                <a:solidFill>
                  <a:srgbClr val="007681"/>
                </a:solidFill>
                <a:hlinkClick r:id="rId3"/>
              </a:rPr>
              <a:t>www.tax.ny.gov/volunteer</a:t>
            </a:r>
            <a:endParaRPr lang="en-US" sz="2600" b="1" dirty="0"/>
          </a:p>
        </p:txBody>
      </p:sp>
      <p:pic>
        <p:nvPicPr>
          <p:cNvPr id="11" name="Content Placeholder 10">
            <a:extLst>
              <a:ext uri="{FF2B5EF4-FFF2-40B4-BE49-F238E27FC236}">
                <a16:creationId xmlns:a16="http://schemas.microsoft.com/office/drawing/2014/main" id="{DFA46A68-2DDC-5A30-BEC7-76629087D98E}"/>
              </a:ext>
            </a:extLst>
          </p:cNvPr>
          <p:cNvPicPr>
            <a:picLocks noGrp="1" noChangeAspect="1"/>
          </p:cNvPicPr>
          <p:nvPr>
            <p:ph idx="1"/>
          </p:nvPr>
        </p:nvPicPr>
        <p:blipFill>
          <a:blip r:embed="rId4"/>
          <a:stretch>
            <a:fillRect/>
          </a:stretch>
        </p:blipFill>
        <p:spPr>
          <a:xfrm>
            <a:off x="609600" y="1318171"/>
            <a:ext cx="8077200" cy="324909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88737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B52FA-44E0-4940-B306-DC61A42CA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04800" y="1986097"/>
            <a:ext cx="6172200" cy="1652453"/>
          </a:xfrm>
        </p:spPr>
        <p:txBody>
          <a:bodyPr/>
          <a:lstStyle/>
          <a:p>
            <a:r>
              <a:rPr lang="en-US" sz="3600" dirty="0"/>
              <a:t>Tax Department </a:t>
            </a:r>
            <a:br>
              <a:rPr lang="en-US" sz="3600" dirty="0"/>
            </a:br>
            <a:r>
              <a:rPr lang="en-US" sz="3600" dirty="0"/>
              <a:t>Notices and Protest Rights </a:t>
            </a:r>
          </a:p>
        </p:txBody>
      </p:sp>
    </p:spTree>
    <p:extLst>
      <p:ext uri="{BB962C8B-B14F-4D97-AF65-F5344CB8AC3E}">
        <p14:creationId xmlns:p14="http://schemas.microsoft.com/office/powerpoint/2010/main" val="35398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7134-56D4-E2E3-EB9D-1372D9E9574F}"/>
              </a:ext>
            </a:extLst>
          </p:cNvPr>
          <p:cNvSpPr>
            <a:spLocks noGrp="1"/>
          </p:cNvSpPr>
          <p:nvPr>
            <p:ph type="title"/>
          </p:nvPr>
        </p:nvSpPr>
        <p:spPr/>
        <p:txBody>
          <a:bodyPr/>
          <a:lstStyle/>
          <a:p>
            <a:r>
              <a:rPr lang="en-US" dirty="0"/>
              <a:t>Request For Information Letter (RFI)</a:t>
            </a:r>
          </a:p>
        </p:txBody>
      </p:sp>
      <p:sp>
        <p:nvSpPr>
          <p:cNvPr id="3" name="Content Placeholder 2">
            <a:extLst>
              <a:ext uri="{FF2B5EF4-FFF2-40B4-BE49-F238E27FC236}">
                <a16:creationId xmlns:a16="http://schemas.microsoft.com/office/drawing/2014/main" id="{6157C0BE-9B9A-41D9-BCF7-DE528035D5E2}"/>
              </a:ext>
            </a:extLst>
          </p:cNvPr>
          <p:cNvSpPr>
            <a:spLocks noGrp="1"/>
          </p:cNvSpPr>
          <p:nvPr>
            <p:ph idx="1"/>
          </p:nvPr>
        </p:nvSpPr>
        <p:spPr>
          <a:xfrm>
            <a:off x="152401" y="925831"/>
            <a:ext cx="8991599" cy="3394472"/>
          </a:xfrm>
        </p:spPr>
        <p:txBody>
          <a:bodyPr/>
          <a:lstStyle/>
          <a:p>
            <a:r>
              <a:rPr lang="en-US" dirty="0"/>
              <a:t>Form DTF-948 or DTF-948-O, </a:t>
            </a:r>
            <a:r>
              <a:rPr lang="en-US" i="1" dirty="0"/>
              <a:t>Request for Information </a:t>
            </a:r>
            <a:r>
              <a:rPr lang="en-US" dirty="0"/>
              <a:t>(RFI), is used to request information about a return. </a:t>
            </a:r>
          </a:p>
          <a:p>
            <a:r>
              <a:rPr lang="en-US" dirty="0"/>
              <a:t>It’s important to respond by the date on the letter so we can continue processing the return. </a:t>
            </a:r>
          </a:p>
          <a:p>
            <a:r>
              <a:rPr lang="en-US" dirty="0"/>
              <a:t>Common reasons we send RFI letters include: </a:t>
            </a:r>
          </a:p>
          <a:p>
            <a:pPr lvl="1"/>
            <a:r>
              <a:rPr lang="en-US" dirty="0"/>
              <a:t>validating wages and withholding</a:t>
            </a:r>
          </a:p>
          <a:p>
            <a:pPr lvl="1"/>
            <a:r>
              <a:rPr lang="en-US" dirty="0"/>
              <a:t>verifying if a taxpayer lived or worked in NYS, NYC, or Yonkers</a:t>
            </a:r>
          </a:p>
          <a:p>
            <a:pPr lvl="1"/>
            <a:r>
              <a:rPr lang="en-US" dirty="0"/>
              <a:t>confirming eligibility for credits  </a:t>
            </a:r>
          </a:p>
          <a:p>
            <a:endParaRPr lang="en-US" dirty="0"/>
          </a:p>
        </p:txBody>
      </p:sp>
    </p:spTree>
    <p:extLst>
      <p:ext uri="{BB962C8B-B14F-4D97-AF65-F5344CB8AC3E}">
        <p14:creationId xmlns:p14="http://schemas.microsoft.com/office/powerpoint/2010/main" val="36856302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FC8A27-9A05-A487-4C0C-479D4B56743E}"/>
              </a:ext>
            </a:extLst>
          </p:cNvPr>
          <p:cNvPicPr>
            <a:picLocks noChangeAspect="1"/>
          </p:cNvPicPr>
          <p:nvPr/>
        </p:nvPicPr>
        <p:blipFill>
          <a:blip r:embed="rId3"/>
          <a:stretch>
            <a:fillRect/>
          </a:stretch>
        </p:blipFill>
        <p:spPr>
          <a:xfrm>
            <a:off x="152401" y="1276349"/>
            <a:ext cx="8840947" cy="3165401"/>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FBC9D024-9AA5-422C-88CD-52F554D66024}"/>
              </a:ext>
            </a:extLst>
          </p:cNvPr>
          <p:cNvSpPr>
            <a:spLocks noGrp="1"/>
          </p:cNvSpPr>
          <p:nvPr>
            <p:ph type="title"/>
          </p:nvPr>
        </p:nvSpPr>
        <p:spPr>
          <a:xfrm>
            <a:off x="152401" y="171973"/>
            <a:ext cx="8991599" cy="494777"/>
          </a:xfrm>
        </p:spPr>
        <p:txBody>
          <a:bodyPr/>
          <a:lstStyle/>
          <a:p>
            <a:br>
              <a:rPr lang="en-US" sz="2400" dirty="0"/>
            </a:br>
            <a:r>
              <a:rPr lang="en-US" sz="3500" dirty="0"/>
              <a:t>Respond To A Letter</a:t>
            </a:r>
            <a:br>
              <a:rPr lang="en-US" dirty="0"/>
            </a:br>
            <a:endParaRPr lang="en-US" dirty="0"/>
          </a:p>
        </p:txBody>
      </p:sp>
      <p:sp>
        <p:nvSpPr>
          <p:cNvPr id="4" name="Content Placeholder 3">
            <a:extLst>
              <a:ext uri="{FF2B5EF4-FFF2-40B4-BE49-F238E27FC236}">
                <a16:creationId xmlns:a16="http://schemas.microsoft.com/office/drawing/2014/main" id="{E0A24894-ABFE-45CD-AC23-F132EAAE9E12}"/>
              </a:ext>
            </a:extLst>
          </p:cNvPr>
          <p:cNvSpPr>
            <a:spLocks noGrp="1"/>
          </p:cNvSpPr>
          <p:nvPr>
            <p:ph idx="1"/>
          </p:nvPr>
        </p:nvSpPr>
        <p:spPr>
          <a:xfrm>
            <a:off x="762000" y="734289"/>
            <a:ext cx="7010400" cy="3394472"/>
          </a:xfrm>
        </p:spPr>
        <p:txBody>
          <a:bodyPr/>
          <a:lstStyle/>
          <a:p>
            <a:pPr marL="0" indent="0" algn="ctr">
              <a:buNone/>
            </a:pPr>
            <a:r>
              <a:rPr lang="en-US" b="1" dirty="0">
                <a:hlinkClick r:id="rId4"/>
              </a:rPr>
              <a:t>www.tax.ny.gov</a:t>
            </a:r>
            <a:r>
              <a:rPr lang="en-US" b="1" dirty="0"/>
              <a:t> </a:t>
            </a:r>
          </a:p>
        </p:txBody>
      </p:sp>
      <p:sp>
        <p:nvSpPr>
          <p:cNvPr id="8" name="Arrow: Right 7">
            <a:extLst>
              <a:ext uri="{FF2B5EF4-FFF2-40B4-BE49-F238E27FC236}">
                <a16:creationId xmlns:a16="http://schemas.microsoft.com/office/drawing/2014/main" id="{08ADD509-0FA0-42ED-918E-2D957540FEA6}"/>
              </a:ext>
            </a:extLst>
          </p:cNvPr>
          <p:cNvSpPr/>
          <p:nvPr/>
        </p:nvSpPr>
        <p:spPr>
          <a:xfrm rot="10426128">
            <a:off x="2301058" y="1637743"/>
            <a:ext cx="1417826" cy="3546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79154"/>
            <a:endParaRPr lang="en-US" dirty="0">
              <a:solidFill>
                <a:prstClr val="white"/>
              </a:solidFill>
              <a:latin typeface="Arial"/>
            </a:endParaRPr>
          </a:p>
        </p:txBody>
      </p:sp>
      <p:sp>
        <p:nvSpPr>
          <p:cNvPr id="9" name="Arrow: Right 8">
            <a:extLst>
              <a:ext uri="{FF2B5EF4-FFF2-40B4-BE49-F238E27FC236}">
                <a16:creationId xmlns:a16="http://schemas.microsoft.com/office/drawing/2014/main" id="{80FBE7D7-4DB7-4981-B5FA-F465E2C9C86C}"/>
              </a:ext>
            </a:extLst>
          </p:cNvPr>
          <p:cNvSpPr/>
          <p:nvPr/>
        </p:nvSpPr>
        <p:spPr>
          <a:xfrm rot="10426128">
            <a:off x="2758187" y="3562053"/>
            <a:ext cx="1417826" cy="3533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79154"/>
            <a:endParaRPr lang="en-US" dirty="0">
              <a:solidFill>
                <a:prstClr val="white"/>
              </a:solidFill>
              <a:latin typeface="Arial"/>
            </a:endParaRPr>
          </a:p>
        </p:txBody>
      </p:sp>
    </p:spTree>
    <p:extLst>
      <p:ext uri="{BB962C8B-B14F-4D97-AF65-F5344CB8AC3E}">
        <p14:creationId xmlns:p14="http://schemas.microsoft.com/office/powerpoint/2010/main" val="327079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D024-9AA5-422C-88CD-52F554D66024}"/>
              </a:ext>
            </a:extLst>
          </p:cNvPr>
          <p:cNvSpPr>
            <a:spLocks noGrp="1"/>
          </p:cNvSpPr>
          <p:nvPr>
            <p:ph type="title"/>
          </p:nvPr>
        </p:nvSpPr>
        <p:spPr/>
        <p:txBody>
          <a:bodyPr/>
          <a:lstStyle/>
          <a:p>
            <a:br>
              <a:rPr lang="en-US" sz="3500" dirty="0"/>
            </a:br>
            <a:r>
              <a:rPr lang="en-US" sz="3500" dirty="0"/>
              <a:t>Respond To A Letter: Checklists</a:t>
            </a:r>
            <a:br>
              <a:rPr lang="en-US" sz="3500" dirty="0"/>
            </a:br>
            <a:endParaRPr lang="en-US" sz="3500" dirty="0"/>
          </a:p>
        </p:txBody>
      </p:sp>
      <p:pic>
        <p:nvPicPr>
          <p:cNvPr id="6" name="Picture 5">
            <a:extLst>
              <a:ext uri="{FF2B5EF4-FFF2-40B4-BE49-F238E27FC236}">
                <a16:creationId xmlns:a16="http://schemas.microsoft.com/office/drawing/2014/main" id="{08EEB059-7227-3D37-0016-810CC924B8BF}"/>
              </a:ext>
            </a:extLst>
          </p:cNvPr>
          <p:cNvPicPr>
            <a:picLocks noChangeAspect="1"/>
          </p:cNvPicPr>
          <p:nvPr/>
        </p:nvPicPr>
        <p:blipFill>
          <a:blip r:embed="rId3"/>
          <a:stretch>
            <a:fillRect/>
          </a:stretch>
        </p:blipFill>
        <p:spPr>
          <a:xfrm>
            <a:off x="1219200" y="895350"/>
            <a:ext cx="6172200" cy="36459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5800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D024-9AA5-422C-88CD-52F554D66024}"/>
              </a:ext>
            </a:extLst>
          </p:cNvPr>
          <p:cNvSpPr>
            <a:spLocks noGrp="1"/>
          </p:cNvSpPr>
          <p:nvPr>
            <p:ph type="title"/>
          </p:nvPr>
        </p:nvSpPr>
        <p:spPr/>
        <p:txBody>
          <a:bodyPr/>
          <a:lstStyle/>
          <a:p>
            <a:br>
              <a:rPr lang="en-US" sz="3500" dirty="0"/>
            </a:br>
            <a:r>
              <a:rPr lang="en-US" sz="3500" dirty="0"/>
              <a:t>Respond To A Letter: Checklists</a:t>
            </a:r>
            <a:br>
              <a:rPr lang="en-US" sz="3500" dirty="0"/>
            </a:br>
            <a:endParaRPr lang="en-US" sz="3500" dirty="0"/>
          </a:p>
        </p:txBody>
      </p:sp>
      <p:pic>
        <p:nvPicPr>
          <p:cNvPr id="3" name="Picture 2">
            <a:extLst>
              <a:ext uri="{FF2B5EF4-FFF2-40B4-BE49-F238E27FC236}">
                <a16:creationId xmlns:a16="http://schemas.microsoft.com/office/drawing/2014/main" id="{3D230D7B-B422-220D-08BF-E52E2D885057}"/>
              </a:ext>
            </a:extLst>
          </p:cNvPr>
          <p:cNvPicPr>
            <a:picLocks noChangeAspect="1"/>
          </p:cNvPicPr>
          <p:nvPr/>
        </p:nvPicPr>
        <p:blipFill>
          <a:blip r:embed="rId3"/>
          <a:stretch>
            <a:fillRect/>
          </a:stretch>
        </p:blipFill>
        <p:spPr>
          <a:xfrm>
            <a:off x="990600" y="895350"/>
            <a:ext cx="6553200" cy="37051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21143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AFBB-AFAA-FEFF-3620-20F323712AB5}"/>
              </a:ext>
            </a:extLst>
          </p:cNvPr>
          <p:cNvSpPr>
            <a:spLocks noGrp="1"/>
          </p:cNvSpPr>
          <p:nvPr>
            <p:ph type="title"/>
          </p:nvPr>
        </p:nvSpPr>
        <p:spPr>
          <a:xfrm>
            <a:off x="152400" y="-26452"/>
            <a:ext cx="8610599" cy="720090"/>
          </a:xfrm>
        </p:spPr>
        <p:txBody>
          <a:bodyPr/>
          <a:lstStyle/>
          <a:p>
            <a:r>
              <a:rPr lang="en-US" dirty="0"/>
              <a:t>Respond To Department Notice </a:t>
            </a:r>
          </a:p>
        </p:txBody>
      </p:sp>
      <p:sp>
        <p:nvSpPr>
          <p:cNvPr id="3" name="Content Placeholder 2">
            <a:extLst>
              <a:ext uri="{FF2B5EF4-FFF2-40B4-BE49-F238E27FC236}">
                <a16:creationId xmlns:a16="http://schemas.microsoft.com/office/drawing/2014/main" id="{03E57231-94F7-D06F-3BDE-2B37CF55538A}"/>
              </a:ext>
            </a:extLst>
          </p:cNvPr>
          <p:cNvSpPr>
            <a:spLocks noGrp="1"/>
          </p:cNvSpPr>
          <p:nvPr>
            <p:ph idx="1"/>
          </p:nvPr>
        </p:nvSpPr>
        <p:spPr>
          <a:xfrm>
            <a:off x="304800" y="925831"/>
            <a:ext cx="8610598" cy="3394472"/>
          </a:xfrm>
        </p:spPr>
        <p:txBody>
          <a:bodyPr/>
          <a:lstStyle/>
          <a:p>
            <a:r>
              <a:rPr lang="en-US" dirty="0"/>
              <a:t>The online </a:t>
            </a:r>
            <a:r>
              <a:rPr lang="en-US" dirty="0">
                <a:hlinkClick r:id="rId3"/>
              </a:rPr>
              <a:t>Respond to department notice</a:t>
            </a:r>
            <a:r>
              <a:rPr lang="en-US" dirty="0"/>
              <a:t> application is the easiest and fastest way to provide additional information. </a:t>
            </a:r>
          </a:p>
          <a:p>
            <a:r>
              <a:rPr lang="en-US" dirty="0"/>
              <a:t>Taxpayers can respond through an Individual Online Services account. </a:t>
            </a:r>
          </a:p>
          <a:p>
            <a:r>
              <a:rPr lang="en-US" dirty="0"/>
              <a:t>Tax Professionals can respond through a Tax Professional Online Services account. </a:t>
            </a:r>
          </a:p>
          <a:p>
            <a:r>
              <a:rPr lang="en-US" dirty="0"/>
              <a:t>Visit </a:t>
            </a:r>
            <a:r>
              <a:rPr lang="en-US" dirty="0">
                <a:hlinkClick r:id="rId4"/>
              </a:rPr>
              <a:t>www.tax.ny.gov</a:t>
            </a:r>
            <a:r>
              <a:rPr lang="en-US" dirty="0"/>
              <a:t> (</a:t>
            </a:r>
            <a:r>
              <a:rPr lang="en-US" i="1" dirty="0"/>
              <a:t>search: </a:t>
            </a:r>
            <a:r>
              <a:rPr lang="en-US" i="1" dirty="0">
                <a:solidFill>
                  <a:schemeClr val="tx2"/>
                </a:solidFill>
              </a:rPr>
              <a:t>respond</a:t>
            </a:r>
            <a:r>
              <a:rPr lang="en-US" dirty="0"/>
              <a:t>) </a:t>
            </a:r>
            <a:endParaRPr lang="en-US" i="1" dirty="0"/>
          </a:p>
          <a:p>
            <a:pPr lvl="1"/>
            <a:endParaRPr lang="en-US" dirty="0"/>
          </a:p>
          <a:p>
            <a:endParaRPr lang="en-US" dirty="0"/>
          </a:p>
        </p:txBody>
      </p:sp>
    </p:spTree>
    <p:extLst>
      <p:ext uri="{BB962C8B-B14F-4D97-AF65-F5344CB8AC3E}">
        <p14:creationId xmlns:p14="http://schemas.microsoft.com/office/powerpoint/2010/main" val="18869915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Respond to Department Notice</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720" y="1316189"/>
            <a:ext cx="5124451" cy="3309728"/>
          </a:xfrm>
          <a:prstGeom prst="rect">
            <a:avLst/>
          </a:prstGeom>
          <a:noFill/>
          <a:ln w="9525">
            <a:solidFill>
              <a:srgbClr val="00768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p:cNvPicPr>
          <p:nvPr/>
        </p:nvPicPr>
        <p:blipFill>
          <a:blip r:embed="rId4"/>
          <a:stretch>
            <a:fillRect/>
          </a:stretch>
        </p:blipFill>
        <p:spPr>
          <a:xfrm>
            <a:off x="457200" y="1316189"/>
            <a:ext cx="2495549" cy="3309728"/>
          </a:xfrm>
          <a:prstGeom prst="rect">
            <a:avLst/>
          </a:prstGeom>
          <a:ln>
            <a:solidFill>
              <a:srgbClr val="007681"/>
            </a:solidFill>
            <a:miter lim="800000"/>
          </a:ln>
          <a:effectLst>
            <a:outerShdw blurRad="50800" dist="38100" dir="5400000" algn="t" rotWithShape="0">
              <a:prstClr val="black">
                <a:alpha val="40000"/>
              </a:prstClr>
            </a:outerShdw>
          </a:effectLst>
        </p:spPr>
      </p:pic>
      <p:sp>
        <p:nvSpPr>
          <p:cNvPr id="7" name="Right Arrow 6"/>
          <p:cNvSpPr/>
          <p:nvPr/>
        </p:nvSpPr>
        <p:spPr>
          <a:xfrm rot="10800000">
            <a:off x="2918465" y="3488529"/>
            <a:ext cx="941402" cy="871126"/>
          </a:xfrm>
          <a:prstGeom prst="rightArrow">
            <a:avLst/>
          </a:prstGeom>
          <a:solidFill>
            <a:srgbClr val="FFD100"/>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C9D64479-752C-4A4B-A840-70AFEC9339F8}"/>
              </a:ext>
            </a:extLst>
          </p:cNvPr>
          <p:cNvSpPr>
            <a:spLocks noGrp="1"/>
          </p:cNvSpPr>
          <p:nvPr>
            <p:ph idx="1"/>
          </p:nvPr>
        </p:nvSpPr>
        <p:spPr>
          <a:xfrm>
            <a:off x="352553" y="699317"/>
            <a:ext cx="8229600" cy="3394075"/>
          </a:xfrm>
        </p:spPr>
        <p:txBody>
          <a:bodyPr/>
          <a:lstStyle/>
          <a:p>
            <a:pPr marL="0" indent="0" algn="ctr">
              <a:spcBef>
                <a:spcPts val="3600"/>
              </a:spcBef>
              <a:buNone/>
            </a:pPr>
            <a:r>
              <a:rPr lang="en-US" sz="3200" b="1" i="1" dirty="0">
                <a:solidFill>
                  <a:srgbClr val="007681"/>
                </a:solidFill>
              </a:rPr>
              <a:t>Visit: www.tax.ny.gov, (search: ols) </a:t>
            </a:r>
          </a:p>
          <a:p>
            <a:pPr marL="0" indent="0">
              <a:spcBef>
                <a:spcPts val="3600"/>
              </a:spcBef>
              <a:buNone/>
            </a:pPr>
            <a:endParaRPr lang="en-US" dirty="0"/>
          </a:p>
        </p:txBody>
      </p:sp>
    </p:spTree>
    <p:extLst>
      <p:ext uri="{BB962C8B-B14F-4D97-AF65-F5344CB8AC3E}">
        <p14:creationId xmlns:p14="http://schemas.microsoft.com/office/powerpoint/2010/main" val="174143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5312-0A47-90D1-3E3F-35150EBBE761}"/>
              </a:ext>
            </a:extLst>
          </p:cNvPr>
          <p:cNvSpPr>
            <a:spLocks noGrp="1"/>
          </p:cNvSpPr>
          <p:nvPr>
            <p:ph type="title"/>
          </p:nvPr>
        </p:nvSpPr>
        <p:spPr/>
        <p:txBody>
          <a:bodyPr/>
          <a:lstStyle/>
          <a:p>
            <a:r>
              <a:rPr lang="en-US" dirty="0"/>
              <a:t>Protest A Department Notice</a:t>
            </a:r>
          </a:p>
        </p:txBody>
      </p:sp>
      <p:sp>
        <p:nvSpPr>
          <p:cNvPr id="3" name="Content Placeholder 2">
            <a:extLst>
              <a:ext uri="{FF2B5EF4-FFF2-40B4-BE49-F238E27FC236}">
                <a16:creationId xmlns:a16="http://schemas.microsoft.com/office/drawing/2014/main" id="{912B6ACA-A09B-7B4A-E049-5884573D9B6B}"/>
              </a:ext>
            </a:extLst>
          </p:cNvPr>
          <p:cNvSpPr>
            <a:spLocks noGrp="1"/>
          </p:cNvSpPr>
          <p:nvPr>
            <p:ph idx="1"/>
          </p:nvPr>
        </p:nvSpPr>
        <p:spPr>
          <a:xfrm>
            <a:off x="152401" y="819150"/>
            <a:ext cx="8839199" cy="3886200"/>
          </a:xfrm>
        </p:spPr>
        <p:txBody>
          <a:bodyPr/>
          <a:lstStyle/>
          <a:p>
            <a:r>
              <a:rPr lang="en-US" sz="2200" b="0" i="0" dirty="0">
                <a:solidFill>
                  <a:srgbClr val="222222"/>
                </a:solidFill>
                <a:effectLst/>
                <a:latin typeface="+mn-lt"/>
              </a:rPr>
              <a:t>Certain Tax Department notices have </a:t>
            </a:r>
            <a:r>
              <a:rPr lang="en-US" sz="2200" b="0" i="1" dirty="0">
                <a:solidFill>
                  <a:srgbClr val="222222"/>
                </a:solidFill>
                <a:effectLst/>
                <a:latin typeface="+mn-lt"/>
              </a:rPr>
              <a:t>protest rights </a:t>
            </a:r>
            <a:r>
              <a:rPr lang="en-US" sz="2200" b="0" i="0" dirty="0">
                <a:solidFill>
                  <a:srgbClr val="222222"/>
                </a:solidFill>
                <a:effectLst/>
                <a:latin typeface="+mn-lt"/>
              </a:rPr>
              <a:t>where the taxpayer can challenge th</a:t>
            </a:r>
            <a:r>
              <a:rPr lang="en-US" sz="2200" dirty="0">
                <a:solidFill>
                  <a:srgbClr val="222222"/>
                </a:solidFill>
                <a:latin typeface="+mn-lt"/>
              </a:rPr>
              <a:t>e notice in either of the following ways: </a:t>
            </a:r>
          </a:p>
          <a:p>
            <a:pPr lvl="1"/>
            <a:r>
              <a:rPr lang="en-US" b="0" i="0" dirty="0">
                <a:solidFill>
                  <a:srgbClr val="222222"/>
                </a:solidFill>
                <a:effectLst/>
                <a:latin typeface="+mn-lt"/>
              </a:rPr>
              <a:t>file a request for a conciliation conference (Form CMS-1), </a:t>
            </a:r>
            <a:r>
              <a:rPr lang="en-US" b="1" i="0" dirty="0">
                <a:solidFill>
                  <a:srgbClr val="222222"/>
                </a:solidFill>
                <a:effectLst/>
                <a:latin typeface="+mn-lt"/>
              </a:rPr>
              <a:t>or</a:t>
            </a:r>
            <a:endParaRPr lang="en-US" b="0" i="0" dirty="0">
              <a:solidFill>
                <a:srgbClr val="222222"/>
              </a:solidFill>
              <a:effectLst/>
              <a:latin typeface="+mn-lt"/>
            </a:endParaRPr>
          </a:p>
          <a:p>
            <a:pPr lvl="1"/>
            <a:r>
              <a:rPr lang="en-US" b="0" i="0" dirty="0">
                <a:solidFill>
                  <a:srgbClr val="222222"/>
                </a:solidFill>
                <a:effectLst/>
                <a:latin typeface="+mn-lt"/>
              </a:rPr>
              <a:t>file a petition for a Tax Appeals hearing (Form TA-100).</a:t>
            </a:r>
          </a:p>
          <a:p>
            <a:r>
              <a:rPr lang="en-US" sz="2200" dirty="0">
                <a:solidFill>
                  <a:srgbClr val="222222"/>
                </a:solidFill>
                <a:latin typeface="+mn-lt"/>
              </a:rPr>
              <a:t>A</a:t>
            </a:r>
            <a:r>
              <a:rPr lang="en-US" sz="2200" b="0" i="0" dirty="0">
                <a:solidFill>
                  <a:srgbClr val="222222"/>
                </a:solidFill>
                <a:effectLst/>
                <a:latin typeface="+mn-lt"/>
              </a:rPr>
              <a:t> conciliation conference through the Bureau of Conciliation and Mediation Services (BCMS) is more timely and less expensive than a Division of Tax Appeals hearing. </a:t>
            </a:r>
          </a:p>
          <a:p>
            <a:r>
              <a:rPr lang="en-US" sz="2200" b="0" i="0" dirty="0">
                <a:solidFill>
                  <a:srgbClr val="222222"/>
                </a:solidFill>
                <a:effectLst/>
                <a:latin typeface="+mn-lt"/>
              </a:rPr>
              <a:t>Taxpayers initially file more than 98% of all protests as a request for a conciliation conference. Over 90% of these protests are resolved through this process.</a:t>
            </a:r>
          </a:p>
          <a:p>
            <a:endParaRPr lang="en-US" b="0" i="0" dirty="0">
              <a:solidFill>
                <a:srgbClr val="222222"/>
              </a:solidFill>
              <a:effectLst/>
              <a:latin typeface="Proxima Nova"/>
            </a:endParaRPr>
          </a:p>
          <a:p>
            <a:endParaRPr lang="en-US" b="0" i="0" dirty="0">
              <a:solidFill>
                <a:srgbClr val="222222"/>
              </a:solidFill>
              <a:effectLst/>
              <a:latin typeface="Proxima Nova"/>
            </a:endParaRPr>
          </a:p>
          <a:p>
            <a:endParaRPr lang="en-US" sz="2300" b="0" dirty="0">
              <a:solidFill>
                <a:srgbClr val="222222"/>
              </a:solidFill>
              <a:effectLst/>
              <a:latin typeface="Proxima Nova"/>
            </a:endParaRPr>
          </a:p>
          <a:p>
            <a:endParaRPr lang="en-US" dirty="0"/>
          </a:p>
        </p:txBody>
      </p:sp>
    </p:spTree>
    <p:extLst>
      <p:ext uri="{BB962C8B-B14F-4D97-AF65-F5344CB8AC3E}">
        <p14:creationId xmlns:p14="http://schemas.microsoft.com/office/powerpoint/2010/main" val="28206657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D572-36B4-5F19-E113-81B39004860B}"/>
              </a:ext>
            </a:extLst>
          </p:cNvPr>
          <p:cNvSpPr>
            <a:spLocks noGrp="1"/>
          </p:cNvSpPr>
          <p:nvPr>
            <p:ph type="title"/>
          </p:nvPr>
        </p:nvSpPr>
        <p:spPr/>
        <p:txBody>
          <a:bodyPr/>
          <a:lstStyle/>
          <a:p>
            <a:r>
              <a:rPr lang="en-US" dirty="0"/>
              <a:t>Protest Rights</a:t>
            </a:r>
          </a:p>
        </p:txBody>
      </p:sp>
      <p:sp>
        <p:nvSpPr>
          <p:cNvPr id="3" name="Content Placeholder 2">
            <a:extLst>
              <a:ext uri="{FF2B5EF4-FFF2-40B4-BE49-F238E27FC236}">
                <a16:creationId xmlns:a16="http://schemas.microsoft.com/office/drawing/2014/main" id="{8C6727EC-BA93-17C2-DD84-4775376121AF}"/>
              </a:ext>
            </a:extLst>
          </p:cNvPr>
          <p:cNvSpPr>
            <a:spLocks noGrp="1"/>
          </p:cNvSpPr>
          <p:nvPr>
            <p:ph idx="1"/>
          </p:nvPr>
        </p:nvSpPr>
        <p:spPr>
          <a:xfrm>
            <a:off x="304800" y="819150"/>
            <a:ext cx="8839200" cy="3733799"/>
          </a:xfrm>
        </p:spPr>
        <p:txBody>
          <a:bodyPr/>
          <a:lstStyle/>
          <a:p>
            <a:r>
              <a:rPr lang="en-US" sz="2000" b="0" i="0" dirty="0">
                <a:solidFill>
                  <a:srgbClr val="222222"/>
                </a:solidFill>
                <a:effectLst/>
                <a:latin typeface="+mn-lt"/>
              </a:rPr>
              <a:t>The most common types of notices with protest rights are:</a:t>
            </a:r>
          </a:p>
          <a:p>
            <a:pPr lvl="1"/>
            <a:r>
              <a:rPr lang="en-US" sz="2000" b="0" i="1" dirty="0">
                <a:solidFill>
                  <a:srgbClr val="222222"/>
                </a:solidFill>
                <a:effectLst/>
                <a:latin typeface="+mn-lt"/>
              </a:rPr>
              <a:t>Notice of Determination </a:t>
            </a:r>
            <a:r>
              <a:rPr lang="en-US" sz="2000" b="0" dirty="0">
                <a:solidFill>
                  <a:srgbClr val="222222"/>
                </a:solidFill>
                <a:effectLst/>
                <a:latin typeface="+mn-lt"/>
              </a:rPr>
              <a:t>(additional tax due)</a:t>
            </a:r>
          </a:p>
          <a:p>
            <a:pPr lvl="1"/>
            <a:r>
              <a:rPr lang="en-US" sz="2000" b="0" i="1" dirty="0">
                <a:solidFill>
                  <a:srgbClr val="222222"/>
                </a:solidFill>
                <a:effectLst/>
                <a:latin typeface="+mn-lt"/>
              </a:rPr>
              <a:t>Notice of Deficiency </a:t>
            </a:r>
            <a:r>
              <a:rPr lang="en-US" sz="2000" b="0" dirty="0">
                <a:solidFill>
                  <a:srgbClr val="222222"/>
                </a:solidFill>
                <a:effectLst/>
                <a:latin typeface="+mn-lt"/>
              </a:rPr>
              <a:t>(additional tax due)</a:t>
            </a:r>
          </a:p>
          <a:p>
            <a:pPr lvl="1"/>
            <a:r>
              <a:rPr lang="en-US" sz="2000" i="1" dirty="0">
                <a:solidFill>
                  <a:srgbClr val="222222"/>
                </a:solidFill>
                <a:latin typeface="+mn-lt"/>
              </a:rPr>
              <a:t>Notice of Disallowance </a:t>
            </a:r>
            <a:r>
              <a:rPr lang="en-US" sz="2000" dirty="0">
                <a:solidFill>
                  <a:srgbClr val="222222"/>
                </a:solidFill>
                <a:latin typeface="+mn-lt"/>
              </a:rPr>
              <a:t>(refund denial)</a:t>
            </a:r>
            <a:endParaRPr lang="en-US" sz="2000" b="0" dirty="0">
              <a:solidFill>
                <a:srgbClr val="222222"/>
              </a:solidFill>
              <a:effectLst/>
              <a:latin typeface="+mn-lt"/>
            </a:endParaRPr>
          </a:p>
          <a:p>
            <a:r>
              <a:rPr lang="en-US" sz="2000" dirty="0">
                <a:solidFill>
                  <a:srgbClr val="222222"/>
                </a:solidFill>
                <a:latin typeface="+mn-lt"/>
              </a:rPr>
              <a:t>Notices are sent via certified mail to the last known address.</a:t>
            </a:r>
            <a:endParaRPr lang="en-US" sz="2000" b="0" dirty="0">
              <a:solidFill>
                <a:srgbClr val="222222"/>
              </a:solidFill>
              <a:effectLst/>
              <a:latin typeface="+mn-lt"/>
            </a:endParaRPr>
          </a:p>
          <a:p>
            <a:r>
              <a:rPr lang="en-US" sz="2000" dirty="0">
                <a:latin typeface="+mn-lt"/>
              </a:rPr>
              <a:t>The protest date is generally 90 days from the mail date of the notice for assessments, and 2 years from the date of the notice for refund denials.</a:t>
            </a:r>
          </a:p>
          <a:p>
            <a:pPr lvl="1"/>
            <a:r>
              <a:rPr lang="en-US" sz="2000" b="1" dirty="0">
                <a:latin typeface="+mn-lt"/>
              </a:rPr>
              <a:t>this cannot be extended</a:t>
            </a:r>
            <a:r>
              <a:rPr lang="en-US" sz="2000" dirty="0">
                <a:latin typeface="+mn-lt"/>
              </a:rPr>
              <a:t>!</a:t>
            </a:r>
          </a:p>
          <a:p>
            <a:r>
              <a:rPr lang="en-US" sz="2000" dirty="0">
                <a:latin typeface="+mn-lt"/>
              </a:rPr>
              <a:t>For more information, visit </a:t>
            </a:r>
            <a:r>
              <a:rPr lang="en-US" sz="2000" dirty="0">
                <a:latin typeface="+mn-lt"/>
                <a:hlinkClick r:id="rId3"/>
              </a:rPr>
              <a:t>www.tax.ny.gov</a:t>
            </a:r>
            <a:r>
              <a:rPr lang="en-US" sz="2000" dirty="0">
                <a:latin typeface="+mn-lt"/>
              </a:rPr>
              <a:t> (</a:t>
            </a:r>
            <a:r>
              <a:rPr lang="en-US" sz="2000" i="1" dirty="0">
                <a:latin typeface="+mn-lt"/>
              </a:rPr>
              <a:t>search:</a:t>
            </a:r>
            <a:r>
              <a:rPr lang="en-US" sz="2000" dirty="0">
                <a:latin typeface="+mn-lt"/>
              </a:rPr>
              <a:t> </a:t>
            </a:r>
            <a:r>
              <a:rPr lang="en-US" sz="2000" i="1" dirty="0">
                <a:solidFill>
                  <a:schemeClr val="tx2"/>
                </a:solidFill>
                <a:latin typeface="+mn-lt"/>
              </a:rPr>
              <a:t>protes</a:t>
            </a:r>
            <a:r>
              <a:rPr lang="en-US" sz="2000" dirty="0">
                <a:solidFill>
                  <a:schemeClr val="tx2"/>
                </a:solidFill>
                <a:latin typeface="+mn-lt"/>
              </a:rPr>
              <a:t>t</a:t>
            </a:r>
            <a:r>
              <a:rPr lang="en-US" sz="2000" dirty="0">
                <a:latin typeface="+mn-lt"/>
              </a:rPr>
              <a:t>).</a:t>
            </a:r>
          </a:p>
          <a:p>
            <a:endParaRPr lang="en-US" dirty="0"/>
          </a:p>
        </p:txBody>
      </p:sp>
    </p:spTree>
    <p:extLst>
      <p:ext uri="{BB962C8B-B14F-4D97-AF65-F5344CB8AC3E}">
        <p14:creationId xmlns:p14="http://schemas.microsoft.com/office/powerpoint/2010/main" val="8746693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B52FA-44E0-4940-B306-DC61A42CA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04800" y="1986097"/>
            <a:ext cx="5715000" cy="1652453"/>
          </a:xfrm>
        </p:spPr>
        <p:txBody>
          <a:bodyPr/>
          <a:lstStyle/>
          <a:p>
            <a:r>
              <a:rPr lang="en-US" sz="3600" dirty="0"/>
              <a:t>Tax Department </a:t>
            </a:r>
            <a:br>
              <a:rPr lang="en-US" sz="3600" dirty="0"/>
            </a:br>
            <a:r>
              <a:rPr lang="en-US" sz="3600" dirty="0"/>
              <a:t>Programs and Initiatives</a:t>
            </a:r>
          </a:p>
        </p:txBody>
      </p:sp>
    </p:spTree>
    <p:extLst>
      <p:ext uri="{BB962C8B-B14F-4D97-AF65-F5344CB8AC3E}">
        <p14:creationId xmlns:p14="http://schemas.microsoft.com/office/powerpoint/2010/main" val="16356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Materials</a:t>
            </a:r>
          </a:p>
        </p:txBody>
      </p:sp>
      <p:sp>
        <p:nvSpPr>
          <p:cNvPr id="3" name="Content Placeholder 2"/>
          <p:cNvSpPr>
            <a:spLocks noGrp="1"/>
          </p:cNvSpPr>
          <p:nvPr>
            <p:ph idx="1"/>
          </p:nvPr>
        </p:nvSpPr>
        <p:spPr>
          <a:xfrm>
            <a:off x="304800" y="1042574"/>
            <a:ext cx="8229600" cy="3581400"/>
          </a:xfrm>
        </p:spPr>
        <p:txBody>
          <a:bodyPr/>
          <a:lstStyle/>
          <a:p>
            <a:pPr>
              <a:spcBef>
                <a:spcPts val="1600"/>
              </a:spcBef>
            </a:pPr>
            <a:r>
              <a:rPr lang="en-US" sz="2400" dirty="0"/>
              <a:t>Volunteer training 2024</a:t>
            </a:r>
          </a:p>
          <a:p>
            <a:pPr>
              <a:spcBef>
                <a:spcPts val="1600"/>
              </a:spcBef>
            </a:pPr>
            <a:r>
              <a:rPr lang="en-US" sz="2400" dirty="0"/>
              <a:t>Military personnel training</a:t>
            </a:r>
          </a:p>
          <a:p>
            <a:pPr>
              <a:spcBef>
                <a:spcPts val="1600"/>
              </a:spcBef>
            </a:pPr>
            <a:r>
              <a:rPr lang="en-US" sz="2400" dirty="0"/>
              <a:t>2024 Free Filing Assistance Volunteer Packet</a:t>
            </a:r>
          </a:p>
          <a:p>
            <a:pPr>
              <a:spcBef>
                <a:spcPts val="1600"/>
              </a:spcBef>
            </a:pPr>
            <a:r>
              <a:rPr lang="en-US" sz="2400" dirty="0"/>
              <a:t>Form TP-301, </a:t>
            </a:r>
            <a:r>
              <a:rPr lang="en-US" sz="2400" i="1" dirty="0"/>
              <a:t>Income Tax Worksheet  </a:t>
            </a:r>
            <a:r>
              <a:rPr lang="en-US" sz="2400" dirty="0"/>
              <a:t>(2024)</a:t>
            </a:r>
          </a:p>
          <a:p>
            <a:pPr>
              <a:spcBef>
                <a:spcPts val="1600"/>
              </a:spcBef>
            </a:pPr>
            <a:r>
              <a:rPr lang="en-US" dirty="0"/>
              <a:t>Pension subtraction handout</a:t>
            </a:r>
          </a:p>
          <a:p>
            <a:pPr>
              <a:spcBef>
                <a:spcPts val="1600"/>
              </a:spcBef>
            </a:pPr>
            <a:r>
              <a:rPr lang="en-US" sz="2400" dirty="0"/>
              <a:t>Prior year’s </a:t>
            </a:r>
            <a:r>
              <a:rPr lang="en-US" dirty="0"/>
              <a:t>t</a:t>
            </a:r>
            <a:r>
              <a:rPr lang="en-US" sz="2400" dirty="0"/>
              <a:t>raining</a:t>
            </a:r>
          </a:p>
        </p:txBody>
      </p:sp>
    </p:spTree>
    <p:extLst>
      <p:ext uri="{BB962C8B-B14F-4D97-AF65-F5344CB8AC3E}">
        <p14:creationId xmlns:p14="http://schemas.microsoft.com/office/powerpoint/2010/main" val="13657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F48-81B5-A19A-700C-0EA72EBA7C89}"/>
              </a:ext>
            </a:extLst>
          </p:cNvPr>
          <p:cNvSpPr>
            <a:spLocks noGrp="1"/>
          </p:cNvSpPr>
          <p:nvPr>
            <p:ph type="title"/>
          </p:nvPr>
        </p:nvSpPr>
        <p:spPr/>
        <p:txBody>
          <a:bodyPr/>
          <a:lstStyle/>
          <a:p>
            <a:r>
              <a:rPr lang="en-US" dirty="0"/>
              <a:t>Tax Department Website</a:t>
            </a:r>
          </a:p>
        </p:txBody>
      </p:sp>
      <p:pic>
        <p:nvPicPr>
          <p:cNvPr id="7" name="Content Placeholder 6">
            <a:extLst>
              <a:ext uri="{FF2B5EF4-FFF2-40B4-BE49-F238E27FC236}">
                <a16:creationId xmlns:a16="http://schemas.microsoft.com/office/drawing/2014/main" id="{1D0B49DE-B840-D81D-F756-C5E826C64962}"/>
              </a:ext>
            </a:extLst>
          </p:cNvPr>
          <p:cNvPicPr>
            <a:picLocks noGrp="1" noChangeAspect="1"/>
          </p:cNvPicPr>
          <p:nvPr>
            <p:ph idx="1"/>
          </p:nvPr>
        </p:nvPicPr>
        <p:blipFill>
          <a:blip r:embed="rId3"/>
          <a:stretch>
            <a:fillRect/>
          </a:stretch>
        </p:blipFill>
        <p:spPr>
          <a:xfrm>
            <a:off x="381000" y="1200150"/>
            <a:ext cx="8582025" cy="3269342"/>
          </a:xfr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6080F84-6027-A1CE-92D9-C69B280F535B}"/>
              </a:ext>
            </a:extLst>
          </p:cNvPr>
          <p:cNvSpPr txBox="1"/>
          <p:nvPr/>
        </p:nvSpPr>
        <p:spPr>
          <a:xfrm>
            <a:off x="1828800" y="731738"/>
            <a:ext cx="5486400" cy="461665"/>
          </a:xfrm>
          <a:prstGeom prst="rect">
            <a:avLst/>
          </a:prstGeom>
          <a:noFill/>
        </p:spPr>
        <p:txBody>
          <a:bodyPr wrap="square" rtlCol="0">
            <a:spAutoFit/>
          </a:bodyPr>
          <a:lstStyle/>
          <a:p>
            <a:pPr algn="ctr"/>
            <a:r>
              <a:rPr lang="en-US" sz="2400" b="1" dirty="0">
                <a:hlinkClick r:id="rId4"/>
              </a:rPr>
              <a:t>www.tax.ny.gov</a:t>
            </a:r>
            <a:r>
              <a:rPr lang="en-US" sz="2400" b="1" dirty="0"/>
              <a:t> </a:t>
            </a:r>
          </a:p>
        </p:txBody>
      </p:sp>
    </p:spTree>
    <p:extLst>
      <p:ext uri="{BB962C8B-B14F-4D97-AF65-F5344CB8AC3E}">
        <p14:creationId xmlns:p14="http://schemas.microsoft.com/office/powerpoint/2010/main" val="18745604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0D8CA1-C316-4855-9843-8FA4D4F74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a:t>Individual Online Services Account</a:t>
            </a:r>
          </a:p>
        </p:txBody>
      </p:sp>
      <p:sp>
        <p:nvSpPr>
          <p:cNvPr id="3" name="Content Placeholder 2"/>
          <p:cNvSpPr>
            <a:spLocks noGrp="1"/>
          </p:cNvSpPr>
          <p:nvPr>
            <p:ph idx="1"/>
          </p:nvPr>
        </p:nvSpPr>
        <p:spPr>
          <a:xfrm>
            <a:off x="304800" y="971550"/>
            <a:ext cx="6248400" cy="3374726"/>
          </a:xfrm>
        </p:spPr>
        <p:txBody>
          <a:bodyPr/>
          <a:lstStyle/>
          <a:p>
            <a:pPr>
              <a:spcBef>
                <a:spcPts val="2200"/>
              </a:spcBef>
            </a:pPr>
            <a:r>
              <a:rPr lang="en-US" dirty="0"/>
              <a:t>View filing and payment history;</a:t>
            </a:r>
          </a:p>
          <a:p>
            <a:pPr>
              <a:spcBef>
                <a:spcPts val="2200"/>
              </a:spcBef>
            </a:pPr>
            <a:r>
              <a:rPr lang="en-US" dirty="0"/>
              <a:t>Manage estimated income tax payments;</a:t>
            </a:r>
          </a:p>
          <a:p>
            <a:pPr>
              <a:spcBef>
                <a:spcPts val="2200"/>
              </a:spcBef>
            </a:pPr>
            <a:r>
              <a:rPr lang="en-US" dirty="0"/>
              <a:t>Choose to receive bills, notices, and refund notifications electronically;</a:t>
            </a:r>
          </a:p>
          <a:p>
            <a:pPr>
              <a:spcBef>
                <a:spcPts val="2200"/>
              </a:spcBef>
            </a:pPr>
            <a:r>
              <a:rPr lang="en-US" dirty="0"/>
              <a:t>Pay bills and respond to notices; and</a:t>
            </a:r>
          </a:p>
          <a:p>
            <a:pPr>
              <a:spcBef>
                <a:spcPts val="2200"/>
              </a:spcBef>
            </a:pPr>
            <a:r>
              <a:rPr lang="en-US" dirty="0"/>
              <a:t>Eliminate phone calls and hold time.</a:t>
            </a:r>
          </a:p>
        </p:txBody>
      </p:sp>
    </p:spTree>
    <p:extLst>
      <p:ext uri="{BB962C8B-B14F-4D97-AF65-F5344CB8AC3E}">
        <p14:creationId xmlns:p14="http://schemas.microsoft.com/office/powerpoint/2010/main" val="16121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r code&#10;&#10;Description automatically generated">
            <a:extLst>
              <a:ext uri="{FF2B5EF4-FFF2-40B4-BE49-F238E27FC236}">
                <a16:creationId xmlns:a16="http://schemas.microsoft.com/office/drawing/2014/main" id="{BC3A705E-775C-1C8D-3313-5AB63B671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715" y="3617753"/>
            <a:ext cx="1012970" cy="1012970"/>
          </a:xfrm>
          <a:prstGeom prst="rect">
            <a:avLst/>
          </a:prstGeom>
        </p:spPr>
      </p:pic>
      <p:sp>
        <p:nvSpPr>
          <p:cNvPr id="2" name="Title 1">
            <a:extLst>
              <a:ext uri="{FF2B5EF4-FFF2-40B4-BE49-F238E27FC236}">
                <a16:creationId xmlns:a16="http://schemas.microsoft.com/office/drawing/2014/main" id="{53C4A08D-4F3D-7F6E-3755-F6CDD278EC67}"/>
              </a:ext>
            </a:extLst>
          </p:cNvPr>
          <p:cNvSpPr>
            <a:spLocks noGrp="1"/>
          </p:cNvSpPr>
          <p:nvPr>
            <p:ph type="title"/>
          </p:nvPr>
        </p:nvSpPr>
        <p:spPr/>
        <p:txBody>
          <a:bodyPr/>
          <a:lstStyle/>
          <a:p>
            <a:r>
              <a:rPr lang="en-US" dirty="0"/>
              <a:t>Interpretation Services </a:t>
            </a:r>
          </a:p>
        </p:txBody>
      </p:sp>
      <p:sp>
        <p:nvSpPr>
          <p:cNvPr id="3" name="Content Placeholder 2">
            <a:extLst>
              <a:ext uri="{FF2B5EF4-FFF2-40B4-BE49-F238E27FC236}">
                <a16:creationId xmlns:a16="http://schemas.microsoft.com/office/drawing/2014/main" id="{CE14B5A2-D016-5897-B8FE-0BE9E4277E09}"/>
              </a:ext>
            </a:extLst>
          </p:cNvPr>
          <p:cNvSpPr>
            <a:spLocks noGrp="1"/>
          </p:cNvSpPr>
          <p:nvPr>
            <p:ph idx="1"/>
          </p:nvPr>
        </p:nvSpPr>
        <p:spPr>
          <a:xfrm>
            <a:off x="226503" y="704272"/>
            <a:ext cx="8544187" cy="3995661"/>
          </a:xfrm>
        </p:spPr>
        <p:txBody>
          <a:bodyPr/>
          <a:lstStyle/>
          <a:p>
            <a:pPr marL="0" indent="0">
              <a:buNone/>
            </a:pPr>
            <a:r>
              <a:rPr lang="en-US" sz="2700" dirty="0">
                <a:ea typeface="Calibri" panose="020F0502020204030204" pitchFamily="34" charset="0"/>
              </a:rPr>
              <a:t>The Tax Department offers free interpretation services. For assistance call:</a:t>
            </a:r>
          </a:p>
          <a:p>
            <a:pPr marL="0" indent="0" algn="ctr">
              <a:buNone/>
            </a:pPr>
            <a:r>
              <a:rPr lang="en-US" sz="4500" b="1" dirty="0">
                <a:ea typeface="Calibri" panose="020F0502020204030204" pitchFamily="34" charset="0"/>
              </a:rPr>
              <a:t>518-453-8137</a:t>
            </a:r>
          </a:p>
          <a:p>
            <a:pPr marL="0" indent="0">
              <a:buNone/>
            </a:pPr>
            <a:r>
              <a:rPr lang="en-US" sz="2700" dirty="0">
                <a:ea typeface="Calibri" panose="020F0502020204030204" pitchFamily="34" charset="0"/>
              </a:rPr>
              <a:t>To access web content available in Spanish, visit:</a:t>
            </a:r>
          </a:p>
          <a:p>
            <a:pPr marL="0" indent="0" algn="ctr">
              <a:buNone/>
            </a:pPr>
            <a:r>
              <a:rPr lang="en-US" sz="2700" i="1" dirty="0">
                <a:ea typeface="Calibri" panose="020F0502020204030204" pitchFamily="34" charset="0"/>
                <a:hlinkClick r:id="rId4"/>
              </a:rPr>
              <a:t>www.tax.ny.gov/language/espanol/</a:t>
            </a:r>
            <a:r>
              <a:rPr lang="en-US" sz="2700" i="1" dirty="0">
                <a:ea typeface="Calibri" panose="020F0502020204030204" pitchFamily="34" charset="0"/>
              </a:rPr>
              <a:t> </a:t>
            </a:r>
          </a:p>
          <a:p>
            <a:pPr marL="0" indent="0">
              <a:buNone/>
            </a:pPr>
            <a:endParaRPr lang="en-US" sz="1050" dirty="0">
              <a:ea typeface="Calibri" panose="020F0502020204030204" pitchFamily="34" charset="0"/>
            </a:endParaRPr>
          </a:p>
          <a:p>
            <a:pPr marL="0" indent="0">
              <a:buNone/>
            </a:pPr>
            <a:r>
              <a:rPr lang="en-US" sz="2700" dirty="0">
                <a:ea typeface="Calibri" panose="020F0502020204030204" pitchFamily="34" charset="0"/>
              </a:rPr>
              <a:t>or scan this QR code:  </a:t>
            </a:r>
            <a:endParaRPr lang="en-US" sz="4500" i="1" dirty="0">
              <a:ea typeface="Calibri" panose="020F0502020204030204" pitchFamily="34" charset="0"/>
            </a:endParaRPr>
          </a:p>
          <a:p>
            <a:pPr marL="0" indent="0">
              <a:buNone/>
            </a:pPr>
            <a:endParaRPr lang="en-US" sz="3000" dirty="0">
              <a:ea typeface="Calibri" panose="020F0502020204030204" pitchFamily="34" charset="0"/>
            </a:endParaRPr>
          </a:p>
        </p:txBody>
      </p:sp>
    </p:spTree>
    <p:extLst>
      <p:ext uri="{BB962C8B-B14F-4D97-AF65-F5344CB8AC3E}">
        <p14:creationId xmlns:p14="http://schemas.microsoft.com/office/powerpoint/2010/main" val="10013850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092C-505D-C2E8-247F-C615CA2143E6}"/>
              </a:ext>
            </a:extLst>
          </p:cNvPr>
          <p:cNvSpPr>
            <a:spLocks noGrp="1"/>
          </p:cNvSpPr>
          <p:nvPr>
            <p:ph type="title"/>
          </p:nvPr>
        </p:nvSpPr>
        <p:spPr/>
        <p:txBody>
          <a:bodyPr/>
          <a:lstStyle/>
          <a:p>
            <a:r>
              <a:rPr lang="en-US" dirty="0"/>
              <a:t>Direct File Pilot: Tax Year 2023 </a:t>
            </a:r>
          </a:p>
        </p:txBody>
      </p:sp>
      <p:sp>
        <p:nvSpPr>
          <p:cNvPr id="3" name="Content Placeholder 2">
            <a:extLst>
              <a:ext uri="{FF2B5EF4-FFF2-40B4-BE49-F238E27FC236}">
                <a16:creationId xmlns:a16="http://schemas.microsoft.com/office/drawing/2014/main" id="{1EFB6242-5692-3321-3BF4-F741627211A7}"/>
              </a:ext>
            </a:extLst>
          </p:cNvPr>
          <p:cNvSpPr>
            <a:spLocks noGrp="1"/>
          </p:cNvSpPr>
          <p:nvPr>
            <p:ph idx="1"/>
          </p:nvPr>
        </p:nvSpPr>
        <p:spPr>
          <a:xfrm>
            <a:off x="304800" y="925830"/>
            <a:ext cx="8686800" cy="3779519"/>
          </a:xfrm>
        </p:spPr>
        <p:txBody>
          <a:bodyPr/>
          <a:lstStyle/>
          <a:p>
            <a:pPr marL="0" indent="0">
              <a:buNone/>
            </a:pPr>
            <a:r>
              <a:rPr lang="en-US" b="1" dirty="0"/>
              <a:t>Almost 13,000 New Yorkers filed their 2023 state returns using Direct File in a limited pilot program</a:t>
            </a:r>
          </a:p>
          <a:p>
            <a:r>
              <a:rPr lang="en-US" dirty="0"/>
              <a:t>95% satisfaction rate with Direct File </a:t>
            </a:r>
          </a:p>
          <a:p>
            <a:r>
              <a:rPr lang="en-US" dirty="0"/>
              <a:t>95% found the data transfer from the IRS “seamless and quick” </a:t>
            </a:r>
          </a:p>
          <a:p>
            <a:r>
              <a:rPr lang="en-US" dirty="0"/>
              <a:t>86% filed their state tax return in 15 minutes importing federal data </a:t>
            </a:r>
          </a:p>
          <a:p>
            <a:r>
              <a:rPr lang="en-US" dirty="0"/>
              <a:t>93% preferred Direct File over their previous filing method</a:t>
            </a:r>
          </a:p>
          <a:p>
            <a:endParaRPr lang="en-US" dirty="0"/>
          </a:p>
        </p:txBody>
      </p:sp>
      <p:sp>
        <p:nvSpPr>
          <p:cNvPr id="4" name="Slide Number Placeholder 3">
            <a:extLst>
              <a:ext uri="{FF2B5EF4-FFF2-40B4-BE49-F238E27FC236}">
                <a16:creationId xmlns:a16="http://schemas.microsoft.com/office/drawing/2014/main" id="{116AC7BB-3454-D834-33B8-F68D526E3C2E}"/>
              </a:ext>
            </a:extLst>
          </p:cNvPr>
          <p:cNvSpPr>
            <a:spLocks noGrp="1"/>
          </p:cNvSpPr>
          <p:nvPr>
            <p:ph type="sldNum" sz="quarter" idx="12"/>
          </p:nvPr>
        </p:nvSpPr>
        <p:spPr/>
        <p:txBody>
          <a:bodyPr/>
          <a:lstStyle/>
          <a:p>
            <a:fld id="{461C3A22-55EB-4C03-94E7-1B9314DBFF8B}" type="slidenum">
              <a:rPr lang="en-US" smtClean="0"/>
              <a:pPr/>
              <a:t>133</a:t>
            </a:fld>
            <a:endParaRPr lang="en-US" dirty="0"/>
          </a:p>
        </p:txBody>
      </p:sp>
    </p:spTree>
    <p:extLst>
      <p:ext uri="{BB962C8B-B14F-4D97-AF65-F5344CB8AC3E}">
        <p14:creationId xmlns:p14="http://schemas.microsoft.com/office/powerpoint/2010/main" val="31767158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F3B5-5D77-4F3D-FD3B-08B5BC9B72F3}"/>
              </a:ext>
            </a:extLst>
          </p:cNvPr>
          <p:cNvSpPr>
            <a:spLocks noGrp="1"/>
          </p:cNvSpPr>
          <p:nvPr>
            <p:ph type="title"/>
          </p:nvPr>
        </p:nvSpPr>
        <p:spPr/>
        <p:txBody>
          <a:bodyPr/>
          <a:lstStyle/>
          <a:p>
            <a:r>
              <a:rPr lang="en-US" dirty="0"/>
              <a:t>Direct File: Tax Year 2024</a:t>
            </a:r>
          </a:p>
        </p:txBody>
      </p:sp>
      <p:sp>
        <p:nvSpPr>
          <p:cNvPr id="3" name="Content Placeholder 2">
            <a:extLst>
              <a:ext uri="{FF2B5EF4-FFF2-40B4-BE49-F238E27FC236}">
                <a16:creationId xmlns:a16="http://schemas.microsoft.com/office/drawing/2014/main" id="{5593713F-8F1E-302B-B4E9-06518D315B8B}"/>
              </a:ext>
            </a:extLst>
          </p:cNvPr>
          <p:cNvSpPr>
            <a:spLocks noGrp="1"/>
          </p:cNvSpPr>
          <p:nvPr>
            <p:ph idx="1"/>
          </p:nvPr>
        </p:nvSpPr>
        <p:spPr/>
        <p:txBody>
          <a:bodyPr/>
          <a:lstStyle/>
          <a:p>
            <a:r>
              <a:rPr lang="en-US" dirty="0"/>
              <a:t>Expanded scope and availability  </a:t>
            </a:r>
          </a:p>
          <a:p>
            <a:pPr lvl="1"/>
            <a:r>
              <a:rPr lang="en-US" dirty="0"/>
              <a:t>Retirement income </a:t>
            </a:r>
          </a:p>
          <a:p>
            <a:pPr lvl="1"/>
            <a:r>
              <a:rPr lang="en-US" dirty="0"/>
              <a:t>Child and dependent care credit (IT-216)</a:t>
            </a:r>
          </a:p>
          <a:p>
            <a:pPr lvl="1"/>
            <a:r>
              <a:rPr lang="en-US" dirty="0"/>
              <a:t>Real Property Tax Credit (IT-214)</a:t>
            </a:r>
          </a:p>
          <a:p>
            <a:r>
              <a:rPr lang="en-US" dirty="0"/>
              <a:t>For more information, visit the Tax Department website </a:t>
            </a:r>
            <a:r>
              <a:rPr lang="en-US" dirty="0">
                <a:hlinkClick r:id="rId3"/>
              </a:rPr>
              <a:t>www.tax.ny.gov</a:t>
            </a:r>
            <a:r>
              <a:rPr lang="en-US" dirty="0"/>
              <a:t> (</a:t>
            </a:r>
            <a:r>
              <a:rPr lang="en-US" i="1" dirty="0"/>
              <a:t>search: </a:t>
            </a:r>
            <a:r>
              <a:rPr lang="en-US" i="1" dirty="0">
                <a:solidFill>
                  <a:schemeClr val="tx2"/>
                </a:solidFill>
              </a:rPr>
              <a:t>direct file</a:t>
            </a:r>
            <a:r>
              <a:rPr lang="en-US" dirty="0"/>
              <a:t>) </a:t>
            </a:r>
          </a:p>
          <a:p>
            <a:pPr lvl="1"/>
            <a:endParaRPr lang="en-US" dirty="0"/>
          </a:p>
        </p:txBody>
      </p:sp>
      <p:sp>
        <p:nvSpPr>
          <p:cNvPr id="4" name="Slide Number Placeholder 3">
            <a:extLst>
              <a:ext uri="{FF2B5EF4-FFF2-40B4-BE49-F238E27FC236}">
                <a16:creationId xmlns:a16="http://schemas.microsoft.com/office/drawing/2014/main" id="{6251AD70-D158-B0E8-4241-4E7C3E8BF6C8}"/>
              </a:ext>
            </a:extLst>
          </p:cNvPr>
          <p:cNvSpPr>
            <a:spLocks noGrp="1"/>
          </p:cNvSpPr>
          <p:nvPr>
            <p:ph type="sldNum" sz="quarter" idx="12"/>
          </p:nvPr>
        </p:nvSpPr>
        <p:spPr/>
        <p:txBody>
          <a:bodyPr/>
          <a:lstStyle/>
          <a:p>
            <a:fld id="{461C3A22-55EB-4C03-94E7-1B9314DBFF8B}" type="slidenum">
              <a:rPr lang="en-US" smtClean="0"/>
              <a:pPr/>
              <a:t>134</a:t>
            </a:fld>
            <a:endParaRPr lang="en-US" dirty="0"/>
          </a:p>
        </p:txBody>
      </p:sp>
    </p:spTree>
    <p:extLst>
      <p:ext uri="{BB962C8B-B14F-4D97-AF65-F5344CB8AC3E}">
        <p14:creationId xmlns:p14="http://schemas.microsoft.com/office/powerpoint/2010/main" val="17467020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52400" y="-26452"/>
            <a:ext cx="8458199" cy="720090"/>
          </a:xfrm>
        </p:spPr>
        <p:txBody>
          <a:bodyPr>
            <a:normAutofit/>
          </a:bodyPr>
          <a:lstStyle/>
          <a:p>
            <a:r>
              <a:rPr lang="en-US" dirty="0"/>
              <a:t>Installment Payment Agreements (IPA)</a:t>
            </a:r>
          </a:p>
        </p:txBody>
      </p:sp>
      <p:sp>
        <p:nvSpPr>
          <p:cNvPr id="13" name="Content Placeholder 12"/>
          <p:cNvSpPr>
            <a:spLocks noGrp="1"/>
          </p:cNvSpPr>
          <p:nvPr>
            <p:ph idx="1"/>
          </p:nvPr>
        </p:nvSpPr>
        <p:spPr>
          <a:xfrm>
            <a:off x="304800" y="742950"/>
            <a:ext cx="8305799" cy="3886200"/>
          </a:xfrm>
        </p:spPr>
        <p:txBody>
          <a:bodyPr/>
          <a:lstStyle/>
          <a:p>
            <a:pPr marL="0" indent="0">
              <a:buNone/>
            </a:pPr>
            <a:r>
              <a:rPr lang="en-US" sz="2600" b="1" dirty="0">
                <a:solidFill>
                  <a:srgbClr val="007681"/>
                </a:solidFill>
              </a:rPr>
              <a:t>Use self-service options to request an IPA.</a:t>
            </a:r>
          </a:p>
          <a:p>
            <a:pPr>
              <a:spcBef>
                <a:spcPts val="1200"/>
              </a:spcBef>
            </a:pPr>
            <a:r>
              <a:rPr lang="en-US" sz="2200" dirty="0"/>
              <a:t>Taxpayers must be current with tax filings, have no more than one prior IPA defaults, and no open collection, bankruptcy, or formal protest case.</a:t>
            </a:r>
          </a:p>
          <a:p>
            <a:pPr>
              <a:spcBef>
                <a:spcPts val="1200"/>
              </a:spcBef>
            </a:pPr>
            <a:r>
              <a:rPr lang="en-US" sz="2200" dirty="0"/>
              <a:t>Balances must be $20,000 or less, with a repayment term of no more than 36 months.</a:t>
            </a:r>
          </a:p>
          <a:p>
            <a:pPr>
              <a:spcBef>
                <a:spcPts val="1200"/>
              </a:spcBef>
            </a:pPr>
            <a:r>
              <a:rPr lang="en-US" sz="2200" dirty="0"/>
              <a:t>Select </a:t>
            </a:r>
            <a:r>
              <a:rPr lang="en-US" sz="2200" b="0" i="1" dirty="0">
                <a:solidFill>
                  <a:srgbClr val="222222"/>
                </a:solidFill>
                <a:effectLst/>
                <a:latin typeface="+mj-lt"/>
              </a:rPr>
              <a:t>Installment payment agreement</a:t>
            </a:r>
            <a:r>
              <a:rPr lang="en-US" sz="2200" i="1" dirty="0"/>
              <a:t> </a:t>
            </a:r>
            <a:r>
              <a:rPr lang="en-US" sz="2200" dirty="0"/>
              <a:t>within OLS; must add required direct payment information; or use our automated phone system (requires a PIN number) to establish plan and set up payment later. </a:t>
            </a:r>
          </a:p>
        </p:txBody>
      </p:sp>
    </p:spTree>
    <p:extLst>
      <p:ext uri="{BB962C8B-B14F-4D97-AF65-F5344CB8AC3E}">
        <p14:creationId xmlns:p14="http://schemas.microsoft.com/office/powerpoint/2010/main" val="272274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452"/>
            <a:ext cx="8229600" cy="720090"/>
          </a:xfrm>
        </p:spPr>
        <p:txBody>
          <a:bodyPr>
            <a:normAutofit/>
          </a:bodyPr>
          <a:lstStyle/>
          <a:p>
            <a:r>
              <a:rPr lang="en-US" dirty="0"/>
              <a:t>Report Identify Theft</a:t>
            </a:r>
          </a:p>
        </p:txBody>
      </p:sp>
      <p:sp>
        <p:nvSpPr>
          <p:cNvPr id="3" name="Content Placeholder 2"/>
          <p:cNvSpPr>
            <a:spLocks noGrp="1"/>
          </p:cNvSpPr>
          <p:nvPr>
            <p:ph idx="1"/>
          </p:nvPr>
        </p:nvSpPr>
        <p:spPr>
          <a:xfrm>
            <a:off x="304800" y="1005840"/>
            <a:ext cx="8686800" cy="3557751"/>
          </a:xfrm>
        </p:spPr>
        <p:txBody>
          <a:bodyPr>
            <a:normAutofit/>
          </a:bodyPr>
          <a:lstStyle/>
          <a:p>
            <a:r>
              <a:rPr lang="en-US" dirty="0"/>
              <a:t> Visit our website: </a:t>
            </a:r>
            <a:r>
              <a:rPr lang="en-US" dirty="0">
                <a:solidFill>
                  <a:srgbClr val="007681"/>
                </a:solidFill>
                <a:hlinkClick r:id="rId3"/>
              </a:rPr>
              <a:t>www.tax.ny.gov</a:t>
            </a:r>
            <a:r>
              <a:rPr lang="en-US" dirty="0">
                <a:solidFill>
                  <a:srgbClr val="007681"/>
                </a:solidFill>
              </a:rPr>
              <a:t> </a:t>
            </a:r>
            <a:r>
              <a:rPr lang="en-US" dirty="0"/>
              <a:t>(</a:t>
            </a:r>
            <a:r>
              <a:rPr lang="en-US" i="1" dirty="0"/>
              <a:t>search: </a:t>
            </a:r>
            <a:r>
              <a:rPr lang="en-US" i="1" dirty="0">
                <a:solidFill>
                  <a:schemeClr val="tx2"/>
                </a:solidFill>
              </a:rPr>
              <a:t>identity theft</a:t>
            </a:r>
            <a:r>
              <a:rPr lang="en-US" dirty="0"/>
              <a:t>).</a:t>
            </a:r>
            <a:endParaRPr lang="en-US" dirty="0">
              <a:hlinkClick r:id="rId4" action="ppaction://hlinkfile">
                <a:extLst>
                  <a:ext uri="{A12FA001-AC4F-418D-AE19-62706E023703}">
                    <ahyp:hlinkClr xmlns:ahyp="http://schemas.microsoft.com/office/drawing/2018/hyperlinkcolor" val="tx"/>
                  </a:ext>
                </a:extLst>
              </a:hlinkClick>
            </a:endParaRPr>
          </a:p>
          <a:p>
            <a:pPr>
              <a:lnSpc>
                <a:spcPct val="110000"/>
              </a:lnSpc>
              <a:spcBef>
                <a:spcPts val="1800"/>
              </a:spcBef>
              <a:spcAft>
                <a:spcPts val="1200"/>
              </a:spcAft>
            </a:pPr>
            <a:r>
              <a:rPr lang="en-US" dirty="0"/>
              <a:t> Complete Form DTF-275, </a:t>
            </a:r>
            <a:r>
              <a:rPr lang="en-US" i="1" dirty="0"/>
              <a:t>Identity Theft Declaration</a:t>
            </a:r>
          </a:p>
          <a:p>
            <a:pPr lvl="1"/>
            <a:r>
              <a:rPr lang="en-US" dirty="0"/>
              <a:t>fax documents to 518-435-2990  Attention: Identity Theft</a:t>
            </a:r>
          </a:p>
          <a:p>
            <a:pPr lvl="1"/>
            <a:r>
              <a:rPr lang="en-US" dirty="0"/>
              <a:t>mail to: Identity Verification Unit</a:t>
            </a:r>
          </a:p>
          <a:p>
            <a:pPr marL="1600200" indent="0">
              <a:spcBef>
                <a:spcPts val="0"/>
              </a:spcBef>
              <a:buNone/>
            </a:pPr>
            <a:r>
              <a:rPr lang="en-US" sz="2200" dirty="0"/>
              <a:t>PO Box 4128</a:t>
            </a:r>
            <a:br>
              <a:rPr lang="en-US" sz="2200" dirty="0"/>
            </a:br>
            <a:r>
              <a:rPr lang="en-US" sz="2200" dirty="0"/>
              <a:t>Binghamton, NY 13902-4128 </a:t>
            </a:r>
          </a:p>
          <a:p>
            <a:pPr>
              <a:lnSpc>
                <a:spcPct val="110000"/>
              </a:lnSpc>
              <a:spcBef>
                <a:spcPts val="1800"/>
              </a:spcBef>
            </a:pPr>
            <a:r>
              <a:rPr lang="en-US" dirty="0"/>
              <a:t>Call 518-485-6549 for more information.</a:t>
            </a:r>
          </a:p>
          <a:p>
            <a:endParaRPr lang="en-US" dirty="0"/>
          </a:p>
        </p:txBody>
      </p:sp>
      <p:sp>
        <p:nvSpPr>
          <p:cNvPr id="6" name="Slide Number Placeholder 5">
            <a:extLst>
              <a:ext uri="{FF2B5EF4-FFF2-40B4-BE49-F238E27FC236}">
                <a16:creationId xmlns:a16="http://schemas.microsoft.com/office/drawing/2014/main" id="{358DE454-19F0-228C-B52B-6C1A0944893B}"/>
              </a:ext>
            </a:extLst>
          </p:cNvPr>
          <p:cNvSpPr>
            <a:spLocks noGrp="1"/>
          </p:cNvSpPr>
          <p:nvPr>
            <p:ph type="sldNum" sz="quarter" idx="12"/>
          </p:nvPr>
        </p:nvSpPr>
        <p:spPr/>
        <p:txBody>
          <a:bodyPr/>
          <a:lstStyle/>
          <a:p>
            <a:fld id="{461C3A22-55EB-4C03-94E7-1B9314DBFF8B}" type="slidenum">
              <a:rPr lang="en-US" smtClean="0"/>
              <a:pPr/>
              <a:t>136</a:t>
            </a:fld>
            <a:endParaRPr lang="en-US" dirty="0"/>
          </a:p>
        </p:txBody>
      </p:sp>
    </p:spTree>
    <p:extLst>
      <p:ext uri="{BB962C8B-B14F-4D97-AF65-F5344CB8AC3E}">
        <p14:creationId xmlns:p14="http://schemas.microsoft.com/office/powerpoint/2010/main" val="308898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Theft</a:t>
            </a:r>
          </a:p>
        </p:txBody>
      </p:sp>
      <p:sp>
        <p:nvSpPr>
          <p:cNvPr id="3" name="Content Placeholder 2"/>
          <p:cNvSpPr>
            <a:spLocks noGrp="1"/>
          </p:cNvSpPr>
          <p:nvPr>
            <p:ph idx="1"/>
          </p:nvPr>
        </p:nvSpPr>
        <p:spPr>
          <a:xfrm>
            <a:off x="212559" y="1123950"/>
            <a:ext cx="8915399" cy="3197645"/>
          </a:xfrm>
        </p:spPr>
        <p:txBody>
          <a:bodyPr/>
          <a:lstStyle/>
          <a:p>
            <a:pPr>
              <a:spcAft>
                <a:spcPts val="600"/>
              </a:spcAft>
            </a:pPr>
            <a:r>
              <a:rPr lang="en-US" spc="-50" dirty="0"/>
              <a:t>Submit </a:t>
            </a:r>
            <a:r>
              <a:rPr lang="en-US" dirty="0"/>
              <a:t>IRS Form 14039, </a:t>
            </a:r>
            <a:r>
              <a:rPr lang="en-US" i="1" dirty="0"/>
              <a:t>Identity Theft Affidavit</a:t>
            </a:r>
            <a:endParaRPr lang="en-US" sz="800" dirty="0"/>
          </a:p>
          <a:p>
            <a:pPr marL="183686" indent="-198438">
              <a:spcBef>
                <a:spcPts val="1800"/>
              </a:spcBef>
            </a:pPr>
            <a:r>
              <a:rPr lang="en-US" spc="-50" dirty="0"/>
              <a:t> Report to the Federal Trade Commission at </a:t>
            </a:r>
            <a:r>
              <a:rPr lang="en-US" i="1" spc="-50" dirty="0">
                <a:hlinkClick r:id="rId3"/>
              </a:rPr>
              <a:t>www.identitytheft.gov</a:t>
            </a:r>
            <a:r>
              <a:rPr lang="en-US" i="1" spc="-50" dirty="0"/>
              <a:t> </a:t>
            </a:r>
          </a:p>
          <a:p>
            <a:pPr>
              <a:spcBef>
                <a:spcPts val="1800"/>
              </a:spcBef>
              <a:spcAft>
                <a:spcPts val="600"/>
              </a:spcAft>
            </a:pPr>
            <a:r>
              <a:rPr lang="en-US" spc="-50" dirty="0"/>
              <a:t>Contact credit bureau to place “fraud alert” on credit record</a:t>
            </a:r>
          </a:p>
          <a:p>
            <a:pPr marL="568325" lvl="1" indent="-198438">
              <a:spcBef>
                <a:spcPts val="1200"/>
              </a:spcBef>
            </a:pPr>
            <a:r>
              <a:rPr lang="en-US" dirty="0"/>
              <a:t>Equifax: 800-685-1111</a:t>
            </a:r>
          </a:p>
          <a:p>
            <a:pPr marL="568325" lvl="1" indent="-198438">
              <a:spcBef>
                <a:spcPts val="900"/>
              </a:spcBef>
            </a:pPr>
            <a:r>
              <a:rPr lang="en-US" dirty="0"/>
              <a:t>Experian: 888-397-3742</a:t>
            </a:r>
          </a:p>
          <a:p>
            <a:pPr marL="568325" lvl="1" indent="-198438">
              <a:spcBef>
                <a:spcPts val="900"/>
              </a:spcBef>
            </a:pPr>
            <a:r>
              <a:rPr lang="en-US" dirty="0"/>
              <a:t>TransUnion: 888-909-8872</a:t>
            </a:r>
          </a:p>
        </p:txBody>
      </p:sp>
    </p:spTree>
    <p:extLst>
      <p:ext uri="{BB962C8B-B14F-4D97-AF65-F5344CB8AC3E}">
        <p14:creationId xmlns:p14="http://schemas.microsoft.com/office/powerpoint/2010/main" val="223223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8915400" cy="720726"/>
          </a:xfrm>
        </p:spPr>
        <p:txBody>
          <a:bodyPr>
            <a:noAutofit/>
          </a:bodyPr>
          <a:lstStyle/>
          <a:p>
            <a:r>
              <a:rPr lang="en-US" sz="3500" spc="-50" dirty="0"/>
              <a:t>Taxpayer Rights Advocate</a:t>
            </a:r>
          </a:p>
        </p:txBody>
      </p:sp>
      <p:sp>
        <p:nvSpPr>
          <p:cNvPr id="6" name="Content Placeholder 5"/>
          <p:cNvSpPr>
            <a:spLocks noGrp="1"/>
          </p:cNvSpPr>
          <p:nvPr>
            <p:ph idx="1"/>
          </p:nvPr>
        </p:nvSpPr>
        <p:spPr>
          <a:xfrm>
            <a:off x="304800" y="870332"/>
            <a:ext cx="8686800" cy="3394075"/>
          </a:xfrm>
        </p:spPr>
        <p:txBody>
          <a:bodyPr>
            <a:noAutofit/>
          </a:bodyPr>
          <a:lstStyle/>
          <a:p>
            <a:pPr>
              <a:spcBef>
                <a:spcPts val="800"/>
              </a:spcBef>
            </a:pPr>
            <a:r>
              <a:rPr lang="en-US" sz="2300" dirty="0"/>
              <a:t>Provides free and independent New York State tax</a:t>
            </a:r>
            <a:br>
              <a:rPr lang="en-US" sz="2300" dirty="0"/>
            </a:br>
            <a:r>
              <a:rPr lang="en-US" sz="2300" dirty="0"/>
              <a:t>problem assistance</a:t>
            </a:r>
            <a:r>
              <a:rPr lang="en-US" sz="2300" dirty="0">
                <a:solidFill>
                  <a:srgbClr val="FF0000"/>
                </a:solidFill>
              </a:rPr>
              <a:t>.</a:t>
            </a:r>
            <a:endParaRPr lang="en-US" sz="2300" dirty="0"/>
          </a:p>
          <a:p>
            <a:pPr>
              <a:spcBef>
                <a:spcPts val="800"/>
              </a:spcBef>
            </a:pPr>
            <a:r>
              <a:rPr lang="en-US" sz="2300" dirty="0"/>
              <a:t>Ensures that the taxpayer’s New York State tax issue is reviewed in a timely manner.</a:t>
            </a:r>
          </a:p>
          <a:p>
            <a:pPr>
              <a:spcBef>
                <a:spcPts val="800"/>
              </a:spcBef>
            </a:pPr>
            <a:r>
              <a:rPr lang="en-US" sz="2300" dirty="0"/>
              <a:t>Helps the taxpayer understand important notices</a:t>
            </a:r>
            <a:br>
              <a:rPr lang="en-US" sz="2300" dirty="0"/>
            </a:br>
            <a:r>
              <a:rPr lang="en-US" sz="2300" dirty="0"/>
              <a:t>and deadlines.</a:t>
            </a:r>
          </a:p>
          <a:p>
            <a:pPr>
              <a:spcBef>
                <a:spcPts val="800"/>
              </a:spcBef>
            </a:pPr>
            <a:r>
              <a:rPr lang="en-US" sz="2300" dirty="0"/>
              <a:t>Explains taxpayer rights and responsibilities under the New York State Tax Law.</a:t>
            </a:r>
          </a:p>
          <a:p>
            <a:pPr>
              <a:spcBef>
                <a:spcPts val="800"/>
              </a:spcBef>
            </a:pPr>
            <a:r>
              <a:rPr lang="en-US" sz="2300" dirty="0"/>
              <a:t>Helps resolve long-standing tax issues.</a:t>
            </a:r>
          </a:p>
        </p:txBody>
      </p:sp>
      <p:sp>
        <p:nvSpPr>
          <p:cNvPr id="5" name="Slide Number Placeholder 4">
            <a:extLst>
              <a:ext uri="{FF2B5EF4-FFF2-40B4-BE49-F238E27FC236}">
                <a16:creationId xmlns:a16="http://schemas.microsoft.com/office/drawing/2014/main" id="{B5AB2DBC-15B7-2D9B-E964-92FB698DD3C7}"/>
              </a:ext>
            </a:extLst>
          </p:cNvPr>
          <p:cNvSpPr>
            <a:spLocks noGrp="1"/>
          </p:cNvSpPr>
          <p:nvPr>
            <p:ph type="sldNum" sz="quarter" idx="12"/>
          </p:nvPr>
        </p:nvSpPr>
        <p:spPr/>
        <p:txBody>
          <a:bodyPr/>
          <a:lstStyle/>
          <a:p>
            <a:fld id="{461C3A22-55EB-4C03-94E7-1B9314DBFF8B}" type="slidenum">
              <a:rPr lang="en-US" smtClean="0"/>
              <a:pPr/>
              <a:t>138</a:t>
            </a:fld>
            <a:endParaRPr lang="en-US" dirty="0"/>
          </a:p>
        </p:txBody>
      </p:sp>
    </p:spTree>
    <p:extLst>
      <p:ext uri="{BB962C8B-B14F-4D97-AF65-F5344CB8AC3E}">
        <p14:creationId xmlns:p14="http://schemas.microsoft.com/office/powerpoint/2010/main" val="42929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452"/>
            <a:ext cx="8229600" cy="720090"/>
          </a:xfrm>
        </p:spPr>
        <p:txBody>
          <a:bodyPr>
            <a:normAutofit/>
          </a:bodyPr>
          <a:lstStyle/>
          <a:p>
            <a:r>
              <a:rPr lang="en-US" dirty="0"/>
              <a:t>Get Help From the Advocate</a:t>
            </a:r>
          </a:p>
        </p:txBody>
      </p:sp>
      <p:sp>
        <p:nvSpPr>
          <p:cNvPr id="6" name="Content Placeholder 5"/>
          <p:cNvSpPr>
            <a:spLocks noGrp="1"/>
          </p:cNvSpPr>
          <p:nvPr>
            <p:ph idx="1"/>
          </p:nvPr>
        </p:nvSpPr>
        <p:spPr>
          <a:xfrm>
            <a:off x="281151" y="886098"/>
            <a:ext cx="5715000" cy="3950876"/>
          </a:xfrm>
        </p:spPr>
        <p:txBody>
          <a:bodyPr/>
          <a:lstStyle/>
          <a:p>
            <a:r>
              <a:rPr lang="en-US" sz="2200" spc="-50" dirty="0"/>
              <a:t>The Office of the Taxpayer Rights Advocate (OTRA) works with taxpayers and the Tax  Department to find issue resolution. </a:t>
            </a:r>
          </a:p>
          <a:p>
            <a:pPr>
              <a:spcBef>
                <a:spcPts val="1000"/>
              </a:spcBef>
            </a:pPr>
            <a:r>
              <a:rPr lang="en-US" sz="2200" dirty="0"/>
              <a:t>For assistance: </a:t>
            </a:r>
          </a:p>
          <a:p>
            <a:pPr lvl="1">
              <a:spcBef>
                <a:spcPts val="300"/>
              </a:spcBef>
            </a:pPr>
            <a:r>
              <a:rPr lang="en-US" dirty="0"/>
              <a:t>complete Form DTF-911</a:t>
            </a:r>
          </a:p>
          <a:p>
            <a:pPr lvl="1">
              <a:spcBef>
                <a:spcPts val="0"/>
              </a:spcBef>
            </a:pPr>
            <a:r>
              <a:rPr lang="en-US" dirty="0"/>
              <a:t>fax or mail to department</a:t>
            </a:r>
          </a:p>
          <a:p>
            <a:r>
              <a:rPr lang="en-US" sz="2200" dirty="0"/>
              <a:t>You will be assigned an advocate.</a:t>
            </a:r>
          </a:p>
          <a:p>
            <a:pPr>
              <a:spcBef>
                <a:spcPts val="1000"/>
              </a:spcBef>
            </a:pPr>
            <a:r>
              <a:rPr lang="en-US" sz="2200" dirty="0"/>
              <a:t>From </a:t>
            </a:r>
            <a:r>
              <a:rPr lang="en-US" sz="2200" dirty="0">
                <a:hlinkClick r:id="rId3"/>
              </a:rPr>
              <a:t>www.tax.ny.gov</a:t>
            </a:r>
            <a:r>
              <a:rPr lang="en-US" sz="2200" dirty="0"/>
              <a:t> (</a:t>
            </a:r>
            <a:r>
              <a:rPr lang="en-US" sz="2200" i="1" dirty="0"/>
              <a:t>search: </a:t>
            </a:r>
            <a:r>
              <a:rPr lang="en-US" sz="2200" i="1" dirty="0">
                <a:solidFill>
                  <a:schemeClr val="tx2"/>
                </a:solidFill>
              </a:rPr>
              <a:t>otra</a:t>
            </a:r>
            <a:r>
              <a:rPr lang="en-US" sz="2200" dirty="0"/>
              <a:t>)</a:t>
            </a:r>
          </a:p>
          <a:p>
            <a:pPr>
              <a:spcBef>
                <a:spcPts val="1000"/>
              </a:spcBef>
            </a:pPr>
            <a:r>
              <a:rPr lang="en-US" sz="2200" dirty="0"/>
              <a:t>Call: 518-530-4357</a:t>
            </a:r>
          </a:p>
          <a:p>
            <a:endParaRPr lang="en-US" sz="2200"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53" t="8092" r="7553" b="8840"/>
          <a:stretch/>
        </p:blipFill>
        <p:spPr>
          <a:xfrm>
            <a:off x="6096000" y="1038870"/>
            <a:ext cx="2848190" cy="3437880"/>
          </a:xfrm>
          <a:prstGeom prst="rect">
            <a:avLst/>
          </a:prstGeom>
        </p:spPr>
      </p:pic>
      <p:sp>
        <p:nvSpPr>
          <p:cNvPr id="5" name="Slide Number Placeholder 4">
            <a:extLst>
              <a:ext uri="{FF2B5EF4-FFF2-40B4-BE49-F238E27FC236}">
                <a16:creationId xmlns:a16="http://schemas.microsoft.com/office/drawing/2014/main" id="{7688171B-4E11-ED0F-214C-50E0025C4326}"/>
              </a:ext>
            </a:extLst>
          </p:cNvPr>
          <p:cNvSpPr>
            <a:spLocks noGrp="1"/>
          </p:cNvSpPr>
          <p:nvPr>
            <p:ph type="sldNum" sz="quarter" idx="12"/>
          </p:nvPr>
        </p:nvSpPr>
        <p:spPr/>
        <p:txBody>
          <a:bodyPr/>
          <a:lstStyle/>
          <a:p>
            <a:fld id="{461C3A22-55EB-4C03-94E7-1B9314DBFF8B}" type="slidenum">
              <a:rPr lang="en-US" smtClean="0"/>
              <a:pPr/>
              <a:t>139</a:t>
            </a:fld>
            <a:endParaRPr lang="en-US" dirty="0"/>
          </a:p>
        </p:txBody>
      </p:sp>
    </p:spTree>
    <p:extLst>
      <p:ext uri="{BB962C8B-B14F-4D97-AF65-F5344CB8AC3E}">
        <p14:creationId xmlns:p14="http://schemas.microsoft.com/office/powerpoint/2010/main" val="202208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FDCD-2ED4-4A29-B3C1-8E2CC7F7D09B}"/>
              </a:ext>
            </a:extLst>
          </p:cNvPr>
          <p:cNvSpPr>
            <a:spLocks noGrp="1"/>
          </p:cNvSpPr>
          <p:nvPr>
            <p:ph type="title"/>
          </p:nvPr>
        </p:nvSpPr>
        <p:spPr>
          <a:xfrm>
            <a:off x="152400" y="-26452"/>
            <a:ext cx="8991599" cy="720090"/>
          </a:xfrm>
        </p:spPr>
        <p:txBody>
          <a:bodyPr/>
          <a:lstStyle/>
          <a:p>
            <a:r>
              <a:rPr lang="en-US" dirty="0"/>
              <a:t>Partner Resources: Tax Filer Information </a:t>
            </a:r>
          </a:p>
        </p:txBody>
      </p:sp>
      <p:sp>
        <p:nvSpPr>
          <p:cNvPr id="3" name="Content Placeholder 2">
            <a:extLst>
              <a:ext uri="{FF2B5EF4-FFF2-40B4-BE49-F238E27FC236}">
                <a16:creationId xmlns:a16="http://schemas.microsoft.com/office/drawing/2014/main" id="{3D2AFE40-41A6-49C1-BA2A-6AFE39B69C6D}"/>
              </a:ext>
            </a:extLst>
          </p:cNvPr>
          <p:cNvSpPr>
            <a:spLocks noGrp="1"/>
          </p:cNvSpPr>
          <p:nvPr>
            <p:ph idx="1"/>
          </p:nvPr>
        </p:nvSpPr>
        <p:spPr>
          <a:xfrm>
            <a:off x="320040" y="819150"/>
            <a:ext cx="8229600" cy="3092490"/>
          </a:xfrm>
        </p:spPr>
        <p:txBody>
          <a:bodyPr/>
          <a:lstStyle/>
          <a:p>
            <a:pPr marL="0" indent="0" algn="ctr">
              <a:spcBef>
                <a:spcPts val="3600"/>
              </a:spcBef>
              <a:buNone/>
            </a:pPr>
            <a:r>
              <a:rPr lang="en-US" sz="2600" b="1" dirty="0">
                <a:solidFill>
                  <a:srgbClr val="007681"/>
                </a:solidFill>
                <a:hlinkClick r:id="rId3"/>
              </a:rPr>
              <a:t>www.tax.ny.gov/volunteer</a:t>
            </a:r>
            <a:endParaRPr lang="en-US" sz="2600" b="1" dirty="0"/>
          </a:p>
        </p:txBody>
      </p:sp>
      <p:pic>
        <p:nvPicPr>
          <p:cNvPr id="7" name="Picture 6">
            <a:extLst>
              <a:ext uri="{FF2B5EF4-FFF2-40B4-BE49-F238E27FC236}">
                <a16:creationId xmlns:a16="http://schemas.microsoft.com/office/drawing/2014/main" id="{D31B82AC-1BEB-504A-9828-1E158B3154A3}"/>
              </a:ext>
            </a:extLst>
          </p:cNvPr>
          <p:cNvPicPr>
            <a:picLocks noChangeAspect="1"/>
          </p:cNvPicPr>
          <p:nvPr/>
        </p:nvPicPr>
        <p:blipFill>
          <a:blip r:embed="rId4"/>
          <a:stretch>
            <a:fillRect/>
          </a:stretch>
        </p:blipFill>
        <p:spPr>
          <a:xfrm>
            <a:off x="152400" y="1504950"/>
            <a:ext cx="8762999" cy="30161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69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Subscription Services  </a:t>
            </a:r>
          </a:p>
        </p:txBody>
      </p:sp>
      <p:sp>
        <p:nvSpPr>
          <p:cNvPr id="4" name="TextBox 3">
            <a:extLst>
              <a:ext uri="{FF2B5EF4-FFF2-40B4-BE49-F238E27FC236}">
                <a16:creationId xmlns:a16="http://schemas.microsoft.com/office/drawing/2014/main" id="{2399E2EB-7C55-90D7-A51C-6FDF20D61A83}"/>
              </a:ext>
            </a:extLst>
          </p:cNvPr>
          <p:cNvSpPr txBox="1"/>
          <p:nvPr/>
        </p:nvSpPr>
        <p:spPr>
          <a:xfrm>
            <a:off x="2057400" y="819150"/>
            <a:ext cx="5334000" cy="461665"/>
          </a:xfrm>
          <a:prstGeom prst="rect">
            <a:avLst/>
          </a:prstGeom>
          <a:noFill/>
        </p:spPr>
        <p:txBody>
          <a:bodyPr wrap="square" rtlCol="0">
            <a:spAutoFit/>
          </a:bodyPr>
          <a:lstStyle/>
          <a:p>
            <a:r>
              <a:rPr lang="en-US" sz="2400" dirty="0">
                <a:hlinkClick r:id="rId3"/>
              </a:rPr>
              <a:t>www.tax.ny.gov</a:t>
            </a:r>
            <a:r>
              <a:rPr lang="en-US" sz="2400" dirty="0"/>
              <a:t> </a:t>
            </a:r>
            <a:r>
              <a:rPr lang="en-US" sz="2400" i="1" dirty="0"/>
              <a:t>(search: </a:t>
            </a:r>
            <a:r>
              <a:rPr lang="en-US" sz="2400" i="1" dirty="0">
                <a:solidFill>
                  <a:schemeClr val="tx2"/>
                </a:solidFill>
              </a:rPr>
              <a:t>subscribe</a:t>
            </a:r>
            <a:r>
              <a:rPr lang="en-US" sz="2400" i="1" dirty="0"/>
              <a:t>) </a:t>
            </a:r>
          </a:p>
        </p:txBody>
      </p:sp>
      <p:pic>
        <p:nvPicPr>
          <p:cNvPr id="11" name="Picture 10" descr="Graphical user interface, text, application, chat or text message&#10;&#10;Description automatically generated">
            <a:extLst>
              <a:ext uri="{FF2B5EF4-FFF2-40B4-BE49-F238E27FC236}">
                <a16:creationId xmlns:a16="http://schemas.microsoft.com/office/drawing/2014/main" id="{27B78FB1-54DA-570B-5057-F9195ABBC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286803"/>
            <a:ext cx="6172200" cy="3424298"/>
          </a:xfrm>
          <a:prstGeom prst="rect">
            <a:avLst/>
          </a:prstGeom>
          <a:effectLst>
            <a:outerShdw blurRad="50800" dist="38100" dir="5400000" algn="t" rotWithShape="0">
              <a:prstClr val="black">
                <a:alpha val="40000"/>
              </a:prstClr>
            </a:outerShdw>
          </a:effectLst>
        </p:spPr>
      </p:pic>
      <p:sp>
        <p:nvSpPr>
          <p:cNvPr id="12" name="Oval 11">
            <a:extLst>
              <a:ext uri="{FF2B5EF4-FFF2-40B4-BE49-F238E27FC236}">
                <a16:creationId xmlns:a16="http://schemas.microsoft.com/office/drawing/2014/main" id="{540BBB04-81D8-71AA-EEDD-A2955485D138}"/>
              </a:ext>
            </a:extLst>
          </p:cNvPr>
          <p:cNvSpPr/>
          <p:nvPr/>
        </p:nvSpPr>
        <p:spPr>
          <a:xfrm>
            <a:off x="1828800" y="4019550"/>
            <a:ext cx="1371600" cy="539151"/>
          </a:xfrm>
          <a:prstGeom prst="ellipse">
            <a:avLst/>
          </a:prstGeom>
          <a:noFill/>
          <a:ln w="57150">
            <a:solidFill>
              <a:srgbClr val="FFD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74CB99A-4AB6-142B-DE58-2C6B7DFE6EFF}"/>
              </a:ext>
            </a:extLst>
          </p:cNvPr>
          <p:cNvSpPr/>
          <p:nvPr/>
        </p:nvSpPr>
        <p:spPr>
          <a:xfrm>
            <a:off x="4876800" y="4019549"/>
            <a:ext cx="1371600" cy="539151"/>
          </a:xfrm>
          <a:prstGeom prst="ellipse">
            <a:avLst/>
          </a:prstGeom>
          <a:noFill/>
          <a:ln w="57150">
            <a:solidFill>
              <a:srgbClr val="FFD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006148A3-B8C6-A5AB-EC88-B6DBDD4A5E3B}"/>
              </a:ext>
            </a:extLst>
          </p:cNvPr>
          <p:cNvSpPr>
            <a:spLocks noGrp="1"/>
          </p:cNvSpPr>
          <p:nvPr>
            <p:ph type="sldNum" sz="quarter" idx="12"/>
          </p:nvPr>
        </p:nvSpPr>
        <p:spPr/>
        <p:txBody>
          <a:bodyPr/>
          <a:lstStyle/>
          <a:p>
            <a:fld id="{461C3A22-55EB-4C03-94E7-1B9314DBFF8B}" type="slidenum">
              <a:rPr lang="en-US" smtClean="0"/>
              <a:pPr/>
              <a:t>140</a:t>
            </a:fld>
            <a:endParaRPr lang="en-US" dirty="0"/>
          </a:p>
        </p:txBody>
      </p:sp>
    </p:spTree>
    <p:extLst>
      <p:ext uri="{BB962C8B-B14F-4D97-AF65-F5344CB8AC3E}">
        <p14:creationId xmlns:p14="http://schemas.microsoft.com/office/powerpoint/2010/main" val="328718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Subscription Services</a:t>
            </a:r>
          </a:p>
        </p:txBody>
      </p:sp>
      <p:sp>
        <p:nvSpPr>
          <p:cNvPr id="5" name="Content Placeholder 4"/>
          <p:cNvSpPr>
            <a:spLocks noGrp="1"/>
          </p:cNvSpPr>
          <p:nvPr>
            <p:ph idx="1"/>
          </p:nvPr>
        </p:nvSpPr>
        <p:spPr>
          <a:xfrm>
            <a:off x="228600" y="904875"/>
            <a:ext cx="5105400" cy="3724275"/>
          </a:xfrm>
        </p:spPr>
        <p:txBody>
          <a:bodyPr/>
          <a:lstStyle/>
          <a:p>
            <a:pPr marL="0" indent="0">
              <a:spcBef>
                <a:spcPts val="900"/>
              </a:spcBef>
              <a:buNone/>
            </a:pPr>
            <a:r>
              <a:rPr lang="en-US" b="1" dirty="0">
                <a:solidFill>
                  <a:srgbClr val="007681"/>
                </a:solidFill>
                <a:latin typeface="+mj-lt"/>
              </a:rPr>
              <a:t>Subscribe to receive emails with:</a:t>
            </a:r>
          </a:p>
          <a:p>
            <a:pPr algn="l"/>
            <a:r>
              <a:rPr lang="en-US" b="0" i="0" dirty="0">
                <a:solidFill>
                  <a:srgbClr val="111111"/>
                </a:solidFill>
                <a:effectLst/>
                <a:latin typeface="+mj-lt"/>
              </a:rPr>
              <a:t>tax tips</a:t>
            </a:r>
          </a:p>
          <a:p>
            <a:pPr algn="l">
              <a:spcBef>
                <a:spcPts val="1000"/>
              </a:spcBef>
            </a:pPr>
            <a:r>
              <a:rPr lang="en-US" b="0" i="0" dirty="0">
                <a:solidFill>
                  <a:srgbClr val="111111"/>
                </a:solidFill>
                <a:effectLst/>
                <a:latin typeface="+mj-lt"/>
              </a:rPr>
              <a:t>tax guidance, such as</a:t>
            </a:r>
            <a:br>
              <a:rPr lang="en-US" b="0" i="0" dirty="0">
                <a:solidFill>
                  <a:srgbClr val="111111"/>
                </a:solidFill>
                <a:effectLst/>
                <a:latin typeface="+mj-lt"/>
              </a:rPr>
            </a:br>
            <a:r>
              <a:rPr lang="en-US" b="0" i="0" dirty="0">
                <a:solidFill>
                  <a:srgbClr val="111111"/>
                </a:solidFill>
                <a:effectLst/>
                <a:latin typeface="+mj-lt"/>
              </a:rPr>
              <a:t>new publications or</a:t>
            </a:r>
            <a:br>
              <a:rPr lang="en-US" b="0" i="0" dirty="0">
                <a:solidFill>
                  <a:srgbClr val="111111"/>
                </a:solidFill>
                <a:effectLst/>
                <a:latin typeface="+mj-lt"/>
              </a:rPr>
            </a:br>
            <a:r>
              <a:rPr lang="en-US" b="0" i="0" dirty="0">
                <a:solidFill>
                  <a:srgbClr val="111111"/>
                </a:solidFill>
                <a:effectLst/>
                <a:latin typeface="+mj-lt"/>
              </a:rPr>
              <a:t>regulation changes</a:t>
            </a:r>
          </a:p>
          <a:p>
            <a:pPr algn="l">
              <a:spcBef>
                <a:spcPts val="1000"/>
              </a:spcBef>
            </a:pPr>
            <a:r>
              <a:rPr lang="en-US" b="0" i="0" dirty="0">
                <a:solidFill>
                  <a:srgbClr val="111111"/>
                </a:solidFill>
                <a:effectLst/>
                <a:latin typeface="+mj-lt"/>
              </a:rPr>
              <a:t>filing updates and reminders</a:t>
            </a:r>
          </a:p>
          <a:p>
            <a:pPr algn="l">
              <a:spcBef>
                <a:spcPts val="1000"/>
              </a:spcBef>
            </a:pPr>
            <a:r>
              <a:rPr lang="en-US" b="0" i="0" dirty="0">
                <a:solidFill>
                  <a:srgbClr val="111111"/>
                </a:solidFill>
                <a:effectLst/>
                <a:latin typeface="+mj-lt"/>
              </a:rPr>
              <a:t>press releases and</a:t>
            </a:r>
            <a:br>
              <a:rPr lang="en-US" b="0" i="0" dirty="0">
                <a:solidFill>
                  <a:srgbClr val="111111"/>
                </a:solidFill>
                <a:effectLst/>
                <a:latin typeface="+mj-lt"/>
              </a:rPr>
            </a:br>
            <a:r>
              <a:rPr lang="en-US" b="0" i="0" dirty="0">
                <a:solidFill>
                  <a:srgbClr val="111111"/>
                </a:solidFill>
                <a:effectLst/>
                <a:latin typeface="+mj-lt"/>
              </a:rPr>
              <a:t>upcoming events</a:t>
            </a:r>
          </a:p>
        </p:txBody>
      </p:sp>
      <p:pic>
        <p:nvPicPr>
          <p:cNvPr id="6" name="Picture 5">
            <a:extLst>
              <a:ext uri="{FF2B5EF4-FFF2-40B4-BE49-F238E27FC236}">
                <a16:creationId xmlns:a16="http://schemas.microsoft.com/office/drawing/2014/main" id="{2710D279-A568-441C-8CF9-2516EF82208F}"/>
              </a:ext>
            </a:extLst>
          </p:cNvPr>
          <p:cNvPicPr>
            <a:picLocks noChangeAspect="1"/>
          </p:cNvPicPr>
          <p:nvPr/>
        </p:nvPicPr>
        <p:blipFill rotWithShape="1">
          <a:blip r:embed="rId3"/>
          <a:srcRect r="15306"/>
          <a:stretch/>
        </p:blipFill>
        <p:spPr>
          <a:xfrm>
            <a:off x="5410200" y="917363"/>
            <a:ext cx="3375388" cy="3566160"/>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5DE8364A-6D48-8952-F905-C50BBF65B4FF}"/>
              </a:ext>
            </a:extLst>
          </p:cNvPr>
          <p:cNvSpPr>
            <a:spLocks noGrp="1"/>
          </p:cNvSpPr>
          <p:nvPr>
            <p:ph type="sldNum" sz="quarter" idx="12"/>
          </p:nvPr>
        </p:nvSpPr>
        <p:spPr/>
        <p:txBody>
          <a:bodyPr/>
          <a:lstStyle/>
          <a:p>
            <a:fld id="{461C3A22-55EB-4C03-94E7-1B9314DBFF8B}" type="slidenum">
              <a:rPr lang="en-US" smtClean="0"/>
              <a:pPr/>
              <a:t>141</a:t>
            </a:fld>
            <a:endParaRPr lang="en-US" dirty="0"/>
          </a:p>
        </p:txBody>
      </p:sp>
    </p:spTree>
    <p:extLst>
      <p:ext uri="{BB962C8B-B14F-4D97-AF65-F5344CB8AC3E}">
        <p14:creationId xmlns:p14="http://schemas.microsoft.com/office/powerpoint/2010/main" val="61664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0" y="1"/>
            <a:ext cx="9135541"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9176" rtl="0" eaLnBrk="1" fontAlgn="auto" latinLnBrk="0" hangingPunct="1">
              <a:lnSpc>
                <a:spcPct val="100000"/>
              </a:lnSpc>
              <a:spcBef>
                <a:spcPts val="0"/>
              </a:spcBef>
              <a:spcAft>
                <a:spcPts val="0"/>
              </a:spcAft>
              <a:buClrTx/>
              <a:buSzTx/>
              <a:buFontTx/>
              <a:buNone/>
              <a:tabLst/>
              <a:defRPr/>
            </a:pPr>
            <a:endParaRPr kumimoji="0" lang="en-US" sz="1698"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43" y="1271136"/>
            <a:ext cx="7003915" cy="1232035"/>
          </a:xfrm>
          <a:prstGeom prst="rect">
            <a:avLst/>
          </a:prstGeom>
        </p:spPr>
      </p:pic>
      <p:sp>
        <p:nvSpPr>
          <p:cNvPr id="6" name="TextBox 5"/>
          <p:cNvSpPr txBox="1"/>
          <p:nvPr/>
        </p:nvSpPr>
        <p:spPr>
          <a:xfrm>
            <a:off x="1070042" y="3205741"/>
            <a:ext cx="2207756" cy="584776"/>
          </a:xfrm>
          <a:prstGeom prst="rect">
            <a:avLst/>
          </a:prstGeom>
          <a:noFill/>
        </p:spPr>
        <p:txBody>
          <a:bodyPr wrap="square" rtlCol="0">
            <a:spAutoFit/>
          </a:bodyPr>
          <a:lstStyle/>
          <a:p>
            <a:pPr marL="0" marR="0" lvl="0" indent="0" algn="ctr" defTabSz="913577" rtl="0" eaLnBrk="1" fontAlgn="auto" latinLnBrk="0" hangingPunct="1">
              <a:lnSpc>
                <a:spcPct val="100000"/>
              </a:lnSpc>
              <a:spcBef>
                <a:spcPts val="0"/>
              </a:spcBef>
              <a:spcAft>
                <a:spcPts val="0"/>
              </a:spcAft>
              <a:buClrTx/>
              <a:buSzTx/>
              <a:buFontTx/>
              <a:buNone/>
              <a:tabLst/>
              <a:defRPr/>
            </a:pPr>
            <a:r>
              <a:rPr kumimoji="0" lang="en-US" sz="3197" b="1" i="0" u="none" strike="noStrike" kern="1200" cap="none" spc="30" normalizeH="0" baseline="0" noProof="0" dirty="0">
                <a:ln>
                  <a:noFill/>
                </a:ln>
                <a:solidFill>
                  <a:srgbClr val="B7CECF"/>
                </a:solidFill>
                <a:effectLst/>
                <a:uLnTx/>
                <a:uFillTx/>
                <a:latin typeface="Arial"/>
                <a:ea typeface="+mn-ea"/>
                <a:cs typeface="+mn-cs"/>
              </a:rPr>
              <a:t>Efficiency</a:t>
            </a:r>
          </a:p>
        </p:txBody>
      </p:sp>
      <p:sp>
        <p:nvSpPr>
          <p:cNvPr id="7" name="TextBox 6"/>
          <p:cNvSpPr txBox="1"/>
          <p:nvPr/>
        </p:nvSpPr>
        <p:spPr>
          <a:xfrm>
            <a:off x="2973280" y="3205741"/>
            <a:ext cx="2892921" cy="584776"/>
          </a:xfrm>
          <a:prstGeom prst="rect">
            <a:avLst/>
          </a:prstGeom>
          <a:noFill/>
        </p:spPr>
        <p:txBody>
          <a:bodyPr wrap="square" rtlCol="0">
            <a:spAutoFit/>
          </a:bodyPr>
          <a:lstStyle/>
          <a:p>
            <a:pPr marL="0" marR="0" lvl="0" indent="0" algn="ctr" defTabSz="913577" rtl="0" eaLnBrk="1" fontAlgn="auto" latinLnBrk="0" hangingPunct="1">
              <a:lnSpc>
                <a:spcPct val="100000"/>
              </a:lnSpc>
              <a:spcBef>
                <a:spcPts val="0"/>
              </a:spcBef>
              <a:spcAft>
                <a:spcPts val="0"/>
              </a:spcAft>
              <a:buClrTx/>
              <a:buSzTx/>
              <a:buFontTx/>
              <a:buNone/>
              <a:tabLst/>
              <a:defRPr/>
            </a:pPr>
            <a:r>
              <a:rPr kumimoji="0" lang="en-US" sz="3197" b="0" i="0" u="none" strike="noStrike" kern="1200" cap="none" spc="0" normalizeH="0" baseline="0" noProof="0" dirty="0">
                <a:ln>
                  <a:noFill/>
                </a:ln>
                <a:solidFill>
                  <a:srgbClr val="7FA9AE">
                    <a:lumMod val="60000"/>
                    <a:lumOff val="40000"/>
                  </a:srgbClr>
                </a:solidFill>
                <a:effectLst/>
                <a:uLnTx/>
                <a:uFillTx/>
                <a:latin typeface="Arial"/>
                <a:ea typeface="+mn-ea"/>
                <a:cs typeface="+mn-cs"/>
              </a:rPr>
              <a:t>●  </a:t>
            </a:r>
            <a:r>
              <a:rPr kumimoji="0" lang="en-US" sz="3197" b="1" i="0" u="none" strike="noStrike" kern="1200" cap="none" spc="30" normalizeH="0" baseline="0" noProof="0" dirty="0">
                <a:ln>
                  <a:noFill/>
                </a:ln>
                <a:solidFill>
                  <a:srgbClr val="B7CECF"/>
                </a:solidFill>
                <a:effectLst/>
                <a:uLnTx/>
                <a:uFillTx/>
                <a:latin typeface="Arial"/>
                <a:ea typeface="+mn-ea"/>
                <a:cs typeface="+mn-cs"/>
              </a:rPr>
              <a:t>Integrity</a:t>
            </a:r>
          </a:p>
        </p:txBody>
      </p:sp>
      <p:sp>
        <p:nvSpPr>
          <p:cNvPr id="8" name="TextBox 7"/>
          <p:cNvSpPr txBox="1"/>
          <p:nvPr/>
        </p:nvSpPr>
        <p:spPr>
          <a:xfrm>
            <a:off x="5561684" y="3205741"/>
            <a:ext cx="2512274" cy="584776"/>
          </a:xfrm>
          <a:prstGeom prst="rect">
            <a:avLst/>
          </a:prstGeom>
          <a:noFill/>
        </p:spPr>
        <p:txBody>
          <a:bodyPr wrap="square" rtlCol="0">
            <a:spAutoFit/>
          </a:bodyPr>
          <a:lstStyle/>
          <a:p>
            <a:pPr marL="0" marR="0" lvl="0" indent="0" algn="ctr" defTabSz="913577" rtl="0" eaLnBrk="1" fontAlgn="auto" latinLnBrk="0" hangingPunct="1">
              <a:lnSpc>
                <a:spcPct val="100000"/>
              </a:lnSpc>
              <a:spcBef>
                <a:spcPts val="0"/>
              </a:spcBef>
              <a:spcAft>
                <a:spcPts val="0"/>
              </a:spcAft>
              <a:buClrTx/>
              <a:buSzTx/>
              <a:buFontTx/>
              <a:buNone/>
              <a:tabLst/>
              <a:defRPr/>
            </a:pPr>
            <a:r>
              <a:rPr kumimoji="0" lang="en-US" sz="3197" b="0" i="0" u="none" strike="noStrike" kern="1200" cap="none" spc="0" normalizeH="0" baseline="0" noProof="0" dirty="0">
                <a:ln>
                  <a:noFill/>
                </a:ln>
                <a:solidFill>
                  <a:srgbClr val="7FA9AE">
                    <a:lumMod val="60000"/>
                    <a:lumOff val="40000"/>
                  </a:srgbClr>
                </a:solidFill>
                <a:effectLst/>
                <a:uLnTx/>
                <a:uFillTx/>
                <a:latin typeface="Arial"/>
                <a:ea typeface="+mn-ea"/>
                <a:cs typeface="+mn-cs"/>
              </a:rPr>
              <a:t>●  </a:t>
            </a:r>
            <a:r>
              <a:rPr kumimoji="0" lang="en-US" sz="3197" b="1" i="0" u="none" strike="noStrike" kern="1200" cap="none" spc="30" normalizeH="0" baseline="0" noProof="0" dirty="0">
                <a:ln>
                  <a:noFill/>
                </a:ln>
                <a:solidFill>
                  <a:srgbClr val="B7CECF"/>
                </a:solidFill>
                <a:effectLst/>
                <a:uLnTx/>
                <a:uFillTx/>
                <a:latin typeface="Arial"/>
                <a:ea typeface="+mn-ea"/>
                <a:cs typeface="+mn-cs"/>
              </a:rPr>
              <a:t>Fairness</a:t>
            </a:r>
          </a:p>
        </p:txBody>
      </p:sp>
    </p:spTree>
    <p:extLst>
      <p:ext uri="{BB962C8B-B14F-4D97-AF65-F5344CB8AC3E}">
        <p14:creationId xmlns:p14="http://schemas.microsoft.com/office/powerpoint/2010/main" val="142952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839199" cy="720090"/>
          </a:xfrm>
        </p:spPr>
        <p:txBody>
          <a:bodyPr/>
          <a:lstStyle/>
          <a:p>
            <a:r>
              <a:rPr lang="en-US" sz="3200" spc="-30" dirty="0"/>
              <a:t>2024 Free Filing Assistance Volunteer Packet</a:t>
            </a:r>
          </a:p>
        </p:txBody>
      </p:sp>
      <p:sp>
        <p:nvSpPr>
          <p:cNvPr id="3" name="Content Placeholder 2"/>
          <p:cNvSpPr>
            <a:spLocks noGrp="1"/>
          </p:cNvSpPr>
          <p:nvPr>
            <p:ph idx="1"/>
          </p:nvPr>
        </p:nvSpPr>
        <p:spPr>
          <a:xfrm>
            <a:off x="266699" y="1073945"/>
            <a:ext cx="8610600" cy="3555205"/>
          </a:xfrm>
        </p:spPr>
        <p:txBody>
          <a:bodyPr/>
          <a:lstStyle/>
          <a:p>
            <a:pPr lvl="0">
              <a:spcBef>
                <a:spcPts val="2400"/>
              </a:spcBef>
            </a:pPr>
            <a:r>
              <a:rPr lang="en-US" dirty="0"/>
              <a:t>IT-201, </a:t>
            </a:r>
            <a:r>
              <a:rPr lang="en-US" i="1" dirty="0"/>
              <a:t>Full-Year Resident Income Tax Return packet for New York State, New York City, Yonkers, and MCTMT*</a:t>
            </a:r>
            <a:r>
              <a:rPr lang="en-US" dirty="0"/>
              <a:t> </a:t>
            </a:r>
          </a:p>
          <a:p>
            <a:pPr lvl="0">
              <a:spcBef>
                <a:spcPts val="2400"/>
              </a:spcBef>
            </a:pPr>
            <a:r>
              <a:rPr lang="en-US" dirty="0"/>
              <a:t>Form IT-196, </a:t>
            </a:r>
            <a:r>
              <a:rPr lang="en-US" i="1" dirty="0"/>
              <a:t>New York Resident, Nonresident, and</a:t>
            </a:r>
            <a:br>
              <a:rPr lang="en-US" i="1" dirty="0"/>
            </a:br>
            <a:r>
              <a:rPr lang="en-US" i="1" dirty="0"/>
              <a:t>Part-Year Resident Itemized Deductions</a:t>
            </a:r>
            <a:r>
              <a:rPr lang="en-US" dirty="0"/>
              <a:t>*</a:t>
            </a:r>
          </a:p>
          <a:p>
            <a:pPr lvl="0">
              <a:spcBef>
                <a:spcPts val="2400"/>
              </a:spcBef>
            </a:pPr>
            <a:r>
              <a:rPr lang="en-US" dirty="0"/>
              <a:t>IT-225, </a:t>
            </a:r>
            <a:r>
              <a:rPr lang="en-US" i="1" dirty="0"/>
              <a:t>New York State Modifications</a:t>
            </a:r>
            <a:r>
              <a:rPr lang="en-US" dirty="0"/>
              <a:t>*</a:t>
            </a:r>
          </a:p>
          <a:p>
            <a:pPr>
              <a:spcBef>
                <a:spcPts val="2400"/>
              </a:spcBef>
            </a:pPr>
            <a:r>
              <a:rPr lang="en-US" dirty="0"/>
              <a:t>IT-195, </a:t>
            </a:r>
            <a:r>
              <a:rPr lang="en-US" i="1" dirty="0"/>
              <a:t>Allocation of Refund</a:t>
            </a:r>
            <a:endParaRPr lang="en-US" dirty="0"/>
          </a:p>
          <a:p>
            <a:pPr>
              <a:spcBef>
                <a:spcPts val="2400"/>
              </a:spcBef>
            </a:pPr>
            <a:endParaRPr lang="en-US" dirty="0"/>
          </a:p>
        </p:txBody>
      </p:sp>
      <p:sp>
        <p:nvSpPr>
          <p:cNvPr id="4" name="TextBox 3">
            <a:extLst>
              <a:ext uri="{FF2B5EF4-FFF2-40B4-BE49-F238E27FC236}">
                <a16:creationId xmlns:a16="http://schemas.microsoft.com/office/drawing/2014/main" id="{097C0F5E-D5F5-B629-0F93-98F972A6E931}"/>
              </a:ext>
            </a:extLst>
          </p:cNvPr>
          <p:cNvSpPr txBox="1"/>
          <p:nvPr/>
        </p:nvSpPr>
        <p:spPr>
          <a:xfrm>
            <a:off x="152400" y="4747796"/>
            <a:ext cx="2971800" cy="338554"/>
          </a:xfrm>
          <a:prstGeom prst="rect">
            <a:avLst/>
          </a:prstGeom>
          <a:noFill/>
        </p:spPr>
        <p:txBody>
          <a:bodyPr wrap="square" rtlCol="0">
            <a:spAutoFit/>
          </a:bodyPr>
          <a:lstStyle/>
          <a:p>
            <a:r>
              <a:rPr lang="en-US" sz="1600" dirty="0">
                <a:solidFill>
                  <a:schemeClr val="bg1"/>
                </a:solidFill>
              </a:rPr>
              <a:t>* with instructions</a:t>
            </a:r>
          </a:p>
        </p:txBody>
      </p:sp>
    </p:spTree>
    <p:extLst>
      <p:ext uri="{BB962C8B-B14F-4D97-AF65-F5344CB8AC3E}">
        <p14:creationId xmlns:p14="http://schemas.microsoft.com/office/powerpoint/2010/main" val="158082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a:lstStyle/>
          <a:p>
            <a:r>
              <a:rPr lang="en-US" sz="3200" spc="-30" dirty="0"/>
              <a:t>2024 Free Filing Assistance Volunteer Packet</a:t>
            </a:r>
            <a:endParaRPr lang="en-US" sz="3200" spc="-10" dirty="0"/>
          </a:p>
        </p:txBody>
      </p:sp>
      <p:sp>
        <p:nvSpPr>
          <p:cNvPr id="3" name="Content Placeholder 2"/>
          <p:cNvSpPr>
            <a:spLocks noGrp="1"/>
          </p:cNvSpPr>
          <p:nvPr>
            <p:ph idx="1"/>
          </p:nvPr>
        </p:nvSpPr>
        <p:spPr>
          <a:xfrm>
            <a:off x="304799" y="931446"/>
            <a:ext cx="8762999" cy="3886200"/>
          </a:xfrm>
        </p:spPr>
        <p:txBody>
          <a:bodyPr/>
          <a:lstStyle/>
          <a:p>
            <a:pPr>
              <a:spcBef>
                <a:spcPts val="1200"/>
              </a:spcBef>
            </a:pPr>
            <a:r>
              <a:rPr lang="en-US" sz="2200" dirty="0"/>
              <a:t>IT-227,</a:t>
            </a:r>
            <a:r>
              <a:rPr lang="en-US" sz="2200" i="1" dirty="0"/>
              <a:t> New York State Voluntary Contributions</a:t>
            </a:r>
          </a:p>
          <a:p>
            <a:pPr>
              <a:spcBef>
                <a:spcPts val="1200"/>
              </a:spcBef>
            </a:pPr>
            <a:r>
              <a:rPr lang="en-US" sz="2200" dirty="0"/>
              <a:t>IT-214, </a:t>
            </a:r>
            <a:r>
              <a:rPr lang="en-US" sz="2200" i="1" dirty="0"/>
              <a:t>Claim for Real Property Tax Credit for Homeowners</a:t>
            </a:r>
            <a:br>
              <a:rPr lang="en-US" sz="2200" i="1" dirty="0"/>
            </a:br>
            <a:r>
              <a:rPr lang="en-US" sz="2200" i="1" dirty="0"/>
              <a:t>and Renters</a:t>
            </a:r>
          </a:p>
          <a:p>
            <a:pPr>
              <a:spcBef>
                <a:spcPts val="1200"/>
              </a:spcBef>
            </a:pPr>
            <a:r>
              <a:rPr lang="en-US" sz="2200" spc="-50" dirty="0"/>
              <a:t>NYC-210 and NYC-210-I, </a:t>
            </a:r>
            <a:r>
              <a:rPr lang="en-US" sz="2200" i="1" spc="-50" dirty="0"/>
              <a:t>Claim for New York City School Tax Credit </a:t>
            </a:r>
          </a:p>
          <a:p>
            <a:pPr lvl="0">
              <a:spcBef>
                <a:spcPts val="1200"/>
              </a:spcBef>
            </a:pPr>
            <a:r>
              <a:rPr lang="en-US" sz="2200" dirty="0"/>
              <a:t>DTF-215, </a:t>
            </a:r>
            <a:r>
              <a:rPr lang="en-US" sz="2200" i="1" dirty="0"/>
              <a:t>The Earned Income Tax Credit - Recordkeeping Suggestions for Self-employed Persons</a:t>
            </a:r>
          </a:p>
          <a:p>
            <a:pPr>
              <a:spcBef>
                <a:spcPts val="1200"/>
              </a:spcBef>
            </a:pPr>
            <a:r>
              <a:rPr lang="en-US" sz="2200" spc="-50" dirty="0"/>
              <a:t>CO-309, </a:t>
            </a:r>
            <a:r>
              <a:rPr lang="en-US" sz="2200" i="1" spc="-50" dirty="0"/>
              <a:t>How are you paid for your work and services?</a:t>
            </a:r>
            <a:endParaRPr lang="en-US" sz="2200" spc="-50" dirty="0"/>
          </a:p>
        </p:txBody>
      </p:sp>
    </p:spTree>
    <p:extLst>
      <p:ext uri="{BB962C8B-B14F-4D97-AF65-F5344CB8AC3E}">
        <p14:creationId xmlns:p14="http://schemas.microsoft.com/office/powerpoint/2010/main" val="362242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0"/>
            <a:ext cx="8229600" cy="693638"/>
          </a:xfrm>
        </p:spPr>
        <p:txBody>
          <a:bodyPr/>
          <a:lstStyle/>
          <a:p>
            <a:r>
              <a:rPr lang="en-US" dirty="0"/>
              <a:t>Request Packets and Forms</a:t>
            </a:r>
          </a:p>
        </p:txBody>
      </p:sp>
      <p:sp>
        <p:nvSpPr>
          <p:cNvPr id="3" name="Content Placeholder 2"/>
          <p:cNvSpPr>
            <a:spLocks noGrp="1"/>
          </p:cNvSpPr>
          <p:nvPr>
            <p:ph idx="1"/>
          </p:nvPr>
        </p:nvSpPr>
        <p:spPr>
          <a:xfrm>
            <a:off x="304800" y="935454"/>
            <a:ext cx="8534400" cy="3590278"/>
          </a:xfrm>
        </p:spPr>
        <p:txBody>
          <a:bodyPr/>
          <a:lstStyle/>
          <a:p>
            <a:pPr marL="0" indent="0">
              <a:buNone/>
            </a:pPr>
            <a:r>
              <a:rPr lang="en-US" sz="2200" b="1" dirty="0"/>
              <a:t>Request packets and forms no later than December 20, 2024</a:t>
            </a:r>
          </a:p>
          <a:p>
            <a:pPr marL="0" indent="0">
              <a:buNone/>
            </a:pPr>
            <a:r>
              <a:rPr lang="en-US" sz="2200" b="1" dirty="0"/>
              <a:t>Contact: </a:t>
            </a:r>
            <a:r>
              <a:rPr lang="en-US" sz="2200" b="1" i="1" dirty="0">
                <a:solidFill>
                  <a:schemeClr val="tx2"/>
                </a:solidFill>
              </a:rPr>
              <a:t>taxpartners@tax.ny.gov </a:t>
            </a:r>
            <a:endParaRPr lang="en-US" sz="2200" b="1" dirty="0">
              <a:solidFill>
                <a:schemeClr val="tx2"/>
              </a:solidFill>
            </a:endParaRPr>
          </a:p>
          <a:p>
            <a:pPr lvl="0">
              <a:spcBef>
                <a:spcPts val="1800"/>
              </a:spcBef>
            </a:pPr>
            <a:r>
              <a:rPr lang="en-US" sz="2200" dirty="0"/>
              <a:t>Your name, email, and address (physical addresses only,</a:t>
            </a:r>
            <a:br>
              <a:rPr lang="en-US" sz="2200" dirty="0"/>
            </a:br>
            <a:r>
              <a:rPr lang="en-US" sz="2200" dirty="0"/>
              <a:t>no PO boxes)</a:t>
            </a:r>
          </a:p>
          <a:p>
            <a:pPr lvl="0">
              <a:spcBef>
                <a:spcPts val="1000"/>
              </a:spcBef>
            </a:pPr>
            <a:r>
              <a:rPr lang="en-US" sz="2200" dirty="0"/>
              <a:t>Number of </a:t>
            </a:r>
            <a:r>
              <a:rPr lang="en-US" sz="2200" i="1" dirty="0"/>
              <a:t>2024 Free Filing Assistance Volunteer Packets</a:t>
            </a:r>
            <a:br>
              <a:rPr lang="en-US" sz="2200" b="1" dirty="0"/>
            </a:br>
            <a:r>
              <a:rPr lang="en-US" sz="2200" dirty="0"/>
              <a:t>(5 maximum)</a:t>
            </a:r>
          </a:p>
          <a:p>
            <a:pPr lvl="0">
              <a:spcBef>
                <a:spcPts val="1000"/>
              </a:spcBef>
            </a:pPr>
            <a:r>
              <a:rPr lang="en-US" sz="2200" dirty="0"/>
              <a:t>Form type and quantity (TP-301, NYC-208, and NYC-210 only) </a:t>
            </a:r>
          </a:p>
          <a:p>
            <a:pPr marL="0" indent="0">
              <a:spcBef>
                <a:spcPts val="1800"/>
              </a:spcBef>
              <a:buNone/>
            </a:pPr>
            <a:r>
              <a:rPr lang="en-US" sz="2200" dirty="0"/>
              <a:t>Materials will ship no later than the week of </a:t>
            </a:r>
            <a:r>
              <a:rPr lang="en-US" sz="2200" b="1" dirty="0"/>
              <a:t>January 1</a:t>
            </a:r>
            <a:r>
              <a:rPr lang="en-US" sz="2200" b="1" dirty="0">
                <a:highlight>
                  <a:srgbClr val="FFFF00"/>
                </a:highlight>
              </a:rPr>
              <a:t>3</a:t>
            </a:r>
            <a:r>
              <a:rPr lang="en-US" sz="2200" b="1" dirty="0"/>
              <a:t>, 2025</a:t>
            </a:r>
            <a:endParaRPr lang="en-US" sz="2200" dirty="0"/>
          </a:p>
          <a:p>
            <a:pPr>
              <a:spcBef>
                <a:spcPts val="1600"/>
              </a:spcBef>
            </a:pPr>
            <a:endParaRPr lang="en-US" dirty="0"/>
          </a:p>
        </p:txBody>
      </p:sp>
    </p:spTree>
    <p:extLst>
      <p:ext uri="{BB962C8B-B14F-4D97-AF65-F5344CB8AC3E}">
        <p14:creationId xmlns:p14="http://schemas.microsoft.com/office/powerpoint/2010/main" val="204443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a:lstStyle/>
          <a:p>
            <a:r>
              <a:rPr lang="en-US" spc="-50" dirty="0"/>
              <a:t>TP-301, </a:t>
            </a:r>
            <a:r>
              <a:rPr lang="en-US" i="1" spc="-50" dirty="0"/>
              <a:t>Income Tax Worksheet</a:t>
            </a:r>
          </a:p>
        </p:txBody>
      </p:sp>
      <p:sp>
        <p:nvSpPr>
          <p:cNvPr id="3" name="Content Placeholder 2"/>
          <p:cNvSpPr>
            <a:spLocks noGrp="1"/>
          </p:cNvSpPr>
          <p:nvPr>
            <p:ph idx="1"/>
          </p:nvPr>
        </p:nvSpPr>
        <p:spPr>
          <a:xfrm>
            <a:off x="304800" y="988322"/>
            <a:ext cx="8229600" cy="3394472"/>
          </a:xfrm>
        </p:spPr>
        <p:txBody>
          <a:bodyPr/>
          <a:lstStyle/>
          <a:p>
            <a:pPr marL="0" indent="0">
              <a:buNone/>
            </a:pPr>
            <a:r>
              <a:rPr lang="en-US" b="1" dirty="0">
                <a:solidFill>
                  <a:srgbClr val="007681"/>
                </a:solidFill>
              </a:rPr>
              <a:t>Provides guidance on income, expenses, deductions, and credits that do not automatically carry over from the federal return:</a:t>
            </a:r>
            <a:endParaRPr lang="en-US" dirty="0"/>
          </a:p>
          <a:p>
            <a:pPr>
              <a:spcBef>
                <a:spcPts val="1200"/>
              </a:spcBef>
            </a:pPr>
            <a:r>
              <a:rPr lang="en-US" dirty="0"/>
              <a:t>New York State additions and subtractions</a:t>
            </a:r>
          </a:p>
          <a:p>
            <a:pPr>
              <a:spcBef>
                <a:spcPts val="600"/>
              </a:spcBef>
            </a:pPr>
            <a:r>
              <a:rPr lang="en-US" dirty="0"/>
              <a:t>New York State only credits</a:t>
            </a:r>
          </a:p>
          <a:p>
            <a:pPr>
              <a:spcBef>
                <a:spcPts val="600"/>
              </a:spcBef>
            </a:pPr>
            <a:r>
              <a:rPr lang="en-US" dirty="0"/>
              <a:t>Pension exclusions</a:t>
            </a:r>
          </a:p>
          <a:p>
            <a:pPr>
              <a:spcBef>
                <a:spcPts val="600"/>
              </a:spcBef>
            </a:pPr>
            <a:r>
              <a:rPr lang="en-US" dirty="0"/>
              <a:t>New York State, New York City, and Yonkers residency</a:t>
            </a:r>
          </a:p>
        </p:txBody>
      </p:sp>
      <p:pic>
        <p:nvPicPr>
          <p:cNvPr id="8" name="Picture 7">
            <a:extLst>
              <a:ext uri="{FF2B5EF4-FFF2-40B4-BE49-F238E27FC236}">
                <a16:creationId xmlns:a16="http://schemas.microsoft.com/office/drawing/2014/main" id="{BF316924-55C0-96C5-F6BF-D0F739C6C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788686"/>
            <a:ext cx="990600" cy="288286"/>
          </a:xfrm>
          <a:prstGeom prst="rect">
            <a:avLst/>
          </a:prstGeom>
        </p:spPr>
      </p:pic>
    </p:spTree>
    <p:extLst>
      <p:ext uri="{BB962C8B-B14F-4D97-AF65-F5344CB8AC3E}">
        <p14:creationId xmlns:p14="http://schemas.microsoft.com/office/powerpoint/2010/main" val="84316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a:lstStyle/>
          <a:p>
            <a:r>
              <a:rPr lang="en-US" spc="-50" dirty="0"/>
              <a:t>TP-301, </a:t>
            </a:r>
            <a:r>
              <a:rPr lang="en-US" i="1" spc="-50" dirty="0"/>
              <a:t>Income Tax Worksheet Updates</a:t>
            </a:r>
          </a:p>
        </p:txBody>
      </p:sp>
      <p:sp>
        <p:nvSpPr>
          <p:cNvPr id="3" name="Content Placeholder 2"/>
          <p:cNvSpPr>
            <a:spLocks noGrp="1"/>
          </p:cNvSpPr>
          <p:nvPr>
            <p:ph idx="1"/>
          </p:nvPr>
        </p:nvSpPr>
        <p:spPr>
          <a:xfrm>
            <a:off x="304800" y="1047750"/>
            <a:ext cx="8229600" cy="3352800"/>
          </a:xfrm>
        </p:spPr>
        <p:txBody>
          <a:bodyPr/>
          <a:lstStyle/>
          <a:p>
            <a:r>
              <a:rPr lang="en-US" i="0" u="none" strike="noStrike" baseline="0" dirty="0">
                <a:latin typeface="Arial-BoldMT"/>
              </a:rPr>
              <a:t>IT-229, </a:t>
            </a:r>
            <a:r>
              <a:rPr lang="en-US" i="1" u="none" strike="noStrike" baseline="0" dirty="0">
                <a:latin typeface="Arial-BoldMT"/>
              </a:rPr>
              <a:t>Real Property Tax Relief Credit, </a:t>
            </a:r>
            <a:r>
              <a:rPr lang="en-US" dirty="0">
                <a:latin typeface="Arial-BoldMT"/>
              </a:rPr>
              <a:t>was discontinued and this credit is no longer available. </a:t>
            </a:r>
            <a:endParaRPr lang="en-US" i="1" u="none" strike="noStrike" baseline="0" dirty="0">
              <a:latin typeface="Arial-BoldMT"/>
            </a:endParaRPr>
          </a:p>
          <a:p>
            <a:pPr marL="0" indent="0">
              <a:buNone/>
            </a:pPr>
            <a:endParaRPr lang="en-US" i="0" u="none" strike="noStrike" baseline="0" dirty="0">
              <a:latin typeface="Arial-BoldMT"/>
            </a:endParaRPr>
          </a:p>
        </p:txBody>
      </p:sp>
      <p:pic>
        <p:nvPicPr>
          <p:cNvPr id="7" name="Picture 6">
            <a:extLst>
              <a:ext uri="{FF2B5EF4-FFF2-40B4-BE49-F238E27FC236}">
                <a16:creationId xmlns:a16="http://schemas.microsoft.com/office/drawing/2014/main" id="{AE3709A3-45D0-2039-D246-8F65AAC658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788686"/>
            <a:ext cx="990600" cy="288286"/>
          </a:xfrm>
          <a:prstGeom prst="rect">
            <a:avLst/>
          </a:prstGeom>
        </p:spPr>
      </p:pic>
    </p:spTree>
    <p:extLst>
      <p:ext uri="{BB962C8B-B14F-4D97-AF65-F5344CB8AC3E}">
        <p14:creationId xmlns:p14="http://schemas.microsoft.com/office/powerpoint/2010/main" val="29060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Compliance Continuum</a:t>
            </a:r>
          </a:p>
        </p:txBody>
      </p:sp>
      <p:sp>
        <p:nvSpPr>
          <p:cNvPr id="6" name="Rectangle 5"/>
          <p:cNvSpPr/>
          <p:nvPr/>
        </p:nvSpPr>
        <p:spPr>
          <a:xfrm>
            <a:off x="443654" y="2897661"/>
            <a:ext cx="8263986" cy="1608133"/>
          </a:xfrm>
          <a:prstGeom prst="rect">
            <a:avLst/>
          </a:prstGeom>
        </p:spPr>
        <p:txBody>
          <a:bodyPr wrap="square">
            <a:spAutoFit/>
          </a:bodyPr>
          <a:lstStyle/>
          <a:p>
            <a:r>
              <a:rPr lang="en-US" sz="2400" b="1" dirty="0">
                <a:solidFill>
                  <a:srgbClr val="007681"/>
                </a:solidFill>
                <a:latin typeface="Arial"/>
              </a:rPr>
              <a:t>Our mission:</a:t>
            </a:r>
          </a:p>
          <a:p>
            <a:pPr>
              <a:spcBef>
                <a:spcPts val="270"/>
              </a:spcBef>
            </a:pPr>
            <a:r>
              <a:rPr lang="en-US" sz="2400" spc="-24" dirty="0">
                <a:solidFill>
                  <a:prstClr val="black"/>
                </a:solidFill>
                <a:latin typeface="Arial"/>
              </a:rPr>
              <a:t>To efficiently collect tax revenues in support of state services and programs, </a:t>
            </a:r>
            <a:r>
              <a:rPr lang="en-US" sz="2400" spc="-8" dirty="0">
                <a:solidFill>
                  <a:prstClr val="black"/>
                </a:solidFill>
                <a:latin typeface="Arial"/>
              </a:rPr>
              <a:t>while acting with integrity and fairness in the administration of the tax laws of New York State.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91869"/>
            <a:ext cx="8229600" cy="1764733"/>
          </a:xfrm>
          <a:prstGeom prst="rect">
            <a:avLst/>
          </a:prstGeom>
        </p:spPr>
      </p:pic>
    </p:spTree>
    <p:extLst>
      <p:ext uri="{BB962C8B-B14F-4D97-AF65-F5344CB8AC3E}">
        <p14:creationId xmlns:p14="http://schemas.microsoft.com/office/powerpoint/2010/main" val="38056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sz="3400" dirty="0"/>
              <a:t>Partner Resource Forms and Publications</a:t>
            </a:r>
          </a:p>
        </p:txBody>
      </p:sp>
      <p:sp>
        <p:nvSpPr>
          <p:cNvPr id="3" name="Content Placeholder 2"/>
          <p:cNvSpPr>
            <a:spLocks noGrp="1"/>
          </p:cNvSpPr>
          <p:nvPr>
            <p:ph idx="1"/>
          </p:nvPr>
        </p:nvSpPr>
        <p:spPr>
          <a:xfrm>
            <a:off x="304800" y="1047750"/>
            <a:ext cx="8286750" cy="3657600"/>
          </a:xfrm>
        </p:spPr>
        <p:txBody>
          <a:bodyPr/>
          <a:lstStyle/>
          <a:p>
            <a:pPr>
              <a:spcBef>
                <a:spcPts val="2400"/>
              </a:spcBef>
            </a:pPr>
            <a:r>
              <a:rPr lang="en-US" sz="2300" dirty="0"/>
              <a:t>You can download and print forms and publications from our website: </a:t>
            </a:r>
            <a:r>
              <a:rPr lang="en-US" sz="2300" b="1" i="1" dirty="0">
                <a:solidFill>
                  <a:schemeClr val="tx2"/>
                </a:solidFill>
              </a:rPr>
              <a:t>www.tax.ny.gov/volunteer</a:t>
            </a:r>
            <a:endParaRPr lang="en-US" sz="2300" dirty="0">
              <a:solidFill>
                <a:schemeClr val="tx2"/>
              </a:solidFill>
            </a:endParaRPr>
          </a:p>
          <a:p>
            <a:pPr>
              <a:spcBef>
                <a:spcPts val="2400"/>
              </a:spcBef>
            </a:pPr>
            <a:r>
              <a:rPr lang="en-US" sz="2300" dirty="0"/>
              <a:t>Certain documents are available in languages other than English (</a:t>
            </a:r>
            <a:r>
              <a:rPr lang="en-US" sz="2300" i="1" dirty="0"/>
              <a:t>search: language access</a:t>
            </a:r>
            <a:r>
              <a:rPr lang="en-US" sz="2300" dirty="0"/>
              <a:t>)</a:t>
            </a:r>
          </a:p>
          <a:p>
            <a:pPr>
              <a:spcBef>
                <a:spcPts val="2400"/>
              </a:spcBef>
            </a:pPr>
            <a:r>
              <a:rPr lang="en-US" sz="2300" dirty="0"/>
              <a:t>If necessary, limited additional quantities of some forms can be mailed to you during the filing season. Order materials by sending an email to </a:t>
            </a:r>
            <a:r>
              <a:rPr lang="en-US" sz="2300" b="1" i="1" dirty="0">
                <a:solidFill>
                  <a:schemeClr val="tx2"/>
                </a:solidFill>
              </a:rPr>
              <a:t>NYStax.SpecReq@tax.ny.gov</a:t>
            </a:r>
            <a:endParaRPr lang="en-US" sz="2300" dirty="0">
              <a:solidFill>
                <a:schemeClr val="tx2"/>
              </a:solidFill>
            </a:endParaRPr>
          </a:p>
        </p:txBody>
      </p:sp>
    </p:spTree>
    <p:extLst>
      <p:ext uri="{BB962C8B-B14F-4D97-AF65-F5344CB8AC3E}">
        <p14:creationId xmlns:p14="http://schemas.microsoft.com/office/powerpoint/2010/main" val="308861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FDCD-2ED4-4A29-B3C1-8E2CC7F7D09B}"/>
              </a:ext>
            </a:extLst>
          </p:cNvPr>
          <p:cNvSpPr>
            <a:spLocks noGrp="1"/>
          </p:cNvSpPr>
          <p:nvPr>
            <p:ph type="title"/>
          </p:nvPr>
        </p:nvSpPr>
        <p:spPr>
          <a:xfrm>
            <a:off x="152400" y="-26452"/>
            <a:ext cx="8839199" cy="720090"/>
          </a:xfrm>
        </p:spPr>
        <p:txBody>
          <a:bodyPr/>
          <a:lstStyle/>
          <a:p>
            <a:r>
              <a:rPr lang="en-US" dirty="0"/>
              <a:t>Partner Resources: Self-employed Filers </a:t>
            </a:r>
          </a:p>
        </p:txBody>
      </p:sp>
      <p:sp>
        <p:nvSpPr>
          <p:cNvPr id="3" name="Content Placeholder 2">
            <a:extLst>
              <a:ext uri="{FF2B5EF4-FFF2-40B4-BE49-F238E27FC236}">
                <a16:creationId xmlns:a16="http://schemas.microsoft.com/office/drawing/2014/main" id="{3D2AFE40-41A6-49C1-BA2A-6AFE39B69C6D}"/>
              </a:ext>
            </a:extLst>
          </p:cNvPr>
          <p:cNvSpPr>
            <a:spLocks noGrp="1"/>
          </p:cNvSpPr>
          <p:nvPr>
            <p:ph idx="1"/>
          </p:nvPr>
        </p:nvSpPr>
        <p:spPr>
          <a:xfrm>
            <a:off x="320040" y="971550"/>
            <a:ext cx="8229600" cy="2940090"/>
          </a:xfrm>
        </p:spPr>
        <p:txBody>
          <a:bodyPr/>
          <a:lstStyle/>
          <a:p>
            <a:pPr marL="0" indent="0" algn="ctr">
              <a:spcBef>
                <a:spcPts val="3600"/>
              </a:spcBef>
              <a:buNone/>
            </a:pPr>
            <a:endParaRPr lang="en-US" sz="3200" b="1" i="1" dirty="0">
              <a:solidFill>
                <a:srgbClr val="007681"/>
              </a:solidFill>
            </a:endParaRPr>
          </a:p>
          <a:p>
            <a:pPr marL="0" indent="0">
              <a:spcBef>
                <a:spcPts val="3600"/>
              </a:spcBef>
              <a:buNone/>
            </a:pPr>
            <a:endParaRPr lang="en-US" dirty="0"/>
          </a:p>
        </p:txBody>
      </p:sp>
      <p:pic>
        <p:nvPicPr>
          <p:cNvPr id="5" name="Picture 4">
            <a:extLst>
              <a:ext uri="{FF2B5EF4-FFF2-40B4-BE49-F238E27FC236}">
                <a16:creationId xmlns:a16="http://schemas.microsoft.com/office/drawing/2014/main" id="{BE8F09E9-BD67-BA52-45C2-04ECCF912F0E}"/>
              </a:ext>
            </a:extLst>
          </p:cNvPr>
          <p:cNvPicPr>
            <a:picLocks noChangeAspect="1"/>
          </p:cNvPicPr>
          <p:nvPr/>
        </p:nvPicPr>
        <p:blipFill>
          <a:blip r:embed="rId3"/>
          <a:stretch>
            <a:fillRect/>
          </a:stretch>
        </p:blipFill>
        <p:spPr>
          <a:xfrm>
            <a:off x="381000" y="853682"/>
            <a:ext cx="8442960" cy="34361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028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FDCD-2ED4-4A29-B3C1-8E2CC7F7D09B}"/>
              </a:ext>
            </a:extLst>
          </p:cNvPr>
          <p:cNvSpPr>
            <a:spLocks noGrp="1"/>
          </p:cNvSpPr>
          <p:nvPr>
            <p:ph type="title"/>
          </p:nvPr>
        </p:nvSpPr>
        <p:spPr/>
        <p:txBody>
          <a:bodyPr/>
          <a:lstStyle/>
          <a:p>
            <a:r>
              <a:rPr lang="en-US" dirty="0"/>
              <a:t>Self-employment Resource Center</a:t>
            </a:r>
          </a:p>
        </p:txBody>
      </p:sp>
      <p:sp>
        <p:nvSpPr>
          <p:cNvPr id="3" name="Content Placeholder 2">
            <a:extLst>
              <a:ext uri="{FF2B5EF4-FFF2-40B4-BE49-F238E27FC236}">
                <a16:creationId xmlns:a16="http://schemas.microsoft.com/office/drawing/2014/main" id="{3D2AFE40-41A6-49C1-BA2A-6AFE39B69C6D}"/>
              </a:ext>
            </a:extLst>
          </p:cNvPr>
          <p:cNvSpPr>
            <a:spLocks noGrp="1"/>
          </p:cNvSpPr>
          <p:nvPr>
            <p:ph idx="1"/>
          </p:nvPr>
        </p:nvSpPr>
        <p:spPr>
          <a:xfrm>
            <a:off x="317205" y="742950"/>
            <a:ext cx="8534400" cy="3218002"/>
          </a:xfrm>
        </p:spPr>
        <p:txBody>
          <a:bodyPr/>
          <a:lstStyle/>
          <a:p>
            <a:pPr marL="0" indent="0" algn="ctr">
              <a:spcBef>
                <a:spcPts val="3600"/>
              </a:spcBef>
              <a:buNone/>
            </a:pPr>
            <a:r>
              <a:rPr lang="en-US" b="1" dirty="0">
                <a:solidFill>
                  <a:srgbClr val="007681"/>
                </a:solidFill>
                <a:hlinkClick r:id="rId3"/>
              </a:rPr>
              <a:t>www.tax.ny.gov</a:t>
            </a:r>
            <a:r>
              <a:rPr lang="en-US" b="1" dirty="0">
                <a:solidFill>
                  <a:srgbClr val="007681"/>
                </a:solidFill>
              </a:rPr>
              <a:t> </a:t>
            </a:r>
            <a:r>
              <a:rPr lang="en-US" i="1" dirty="0"/>
              <a:t>(search: s</a:t>
            </a:r>
            <a:r>
              <a:rPr lang="en-US" sz="2400" i="1" dirty="0"/>
              <a:t>elf-employment)</a:t>
            </a:r>
          </a:p>
          <a:p>
            <a:pPr marL="0" indent="0">
              <a:spcBef>
                <a:spcPts val="3600"/>
              </a:spcBef>
              <a:buNone/>
            </a:pPr>
            <a:endParaRPr lang="en-US" dirty="0"/>
          </a:p>
        </p:txBody>
      </p:sp>
      <p:pic>
        <p:nvPicPr>
          <p:cNvPr id="5" name="Picture 4">
            <a:extLst>
              <a:ext uri="{FF2B5EF4-FFF2-40B4-BE49-F238E27FC236}">
                <a16:creationId xmlns:a16="http://schemas.microsoft.com/office/drawing/2014/main" id="{807CAC4B-11C4-465D-75A1-446D2B4D2E9B}"/>
              </a:ext>
            </a:extLst>
          </p:cNvPr>
          <p:cNvPicPr>
            <a:picLocks noChangeAspect="1"/>
          </p:cNvPicPr>
          <p:nvPr/>
        </p:nvPicPr>
        <p:blipFill>
          <a:blip r:embed="rId4"/>
          <a:stretch>
            <a:fillRect/>
          </a:stretch>
        </p:blipFill>
        <p:spPr>
          <a:xfrm>
            <a:off x="304800" y="1352550"/>
            <a:ext cx="8646370" cy="32180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576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2757-1A2D-AE9C-35FA-DEBD3D16435B}"/>
              </a:ext>
            </a:extLst>
          </p:cNvPr>
          <p:cNvSpPr>
            <a:spLocks noGrp="1"/>
          </p:cNvSpPr>
          <p:nvPr>
            <p:ph type="title"/>
          </p:nvPr>
        </p:nvSpPr>
        <p:spPr/>
        <p:txBody>
          <a:bodyPr/>
          <a:lstStyle/>
          <a:p>
            <a:r>
              <a:rPr lang="en-US" dirty="0"/>
              <a:t>Recordkeeping </a:t>
            </a:r>
          </a:p>
        </p:txBody>
      </p:sp>
      <p:sp>
        <p:nvSpPr>
          <p:cNvPr id="3" name="Content Placeholder 2">
            <a:extLst>
              <a:ext uri="{FF2B5EF4-FFF2-40B4-BE49-F238E27FC236}">
                <a16:creationId xmlns:a16="http://schemas.microsoft.com/office/drawing/2014/main" id="{F83512D7-DE0E-0EED-1CB9-312800EDA070}"/>
              </a:ext>
            </a:extLst>
          </p:cNvPr>
          <p:cNvSpPr>
            <a:spLocks noGrp="1"/>
          </p:cNvSpPr>
          <p:nvPr>
            <p:ph idx="1"/>
          </p:nvPr>
        </p:nvSpPr>
        <p:spPr>
          <a:xfrm>
            <a:off x="685800" y="742950"/>
            <a:ext cx="7696201" cy="1786403"/>
          </a:xfrm>
        </p:spPr>
        <p:txBody>
          <a:bodyPr/>
          <a:lstStyle/>
          <a:p>
            <a:pPr marL="0" indent="0" algn="ctr">
              <a:buNone/>
            </a:pPr>
            <a:r>
              <a:rPr lang="en-US" b="1" dirty="0">
                <a:solidFill>
                  <a:srgbClr val="007681"/>
                </a:solidFill>
                <a:hlinkClick r:id="rId3"/>
              </a:rPr>
              <a:t>www.tax.ny.gov</a:t>
            </a:r>
            <a:r>
              <a:rPr lang="en-US" b="1" dirty="0">
                <a:solidFill>
                  <a:srgbClr val="007681"/>
                </a:solidFill>
              </a:rPr>
              <a:t> </a:t>
            </a:r>
            <a:r>
              <a:rPr lang="en-US" i="1" dirty="0"/>
              <a:t>(search: s</a:t>
            </a:r>
            <a:r>
              <a:rPr lang="en-US" sz="2400" i="1" dirty="0"/>
              <a:t>elf-employment)</a:t>
            </a:r>
          </a:p>
          <a:p>
            <a:endParaRPr lang="en-US" dirty="0"/>
          </a:p>
        </p:txBody>
      </p:sp>
      <p:sp>
        <p:nvSpPr>
          <p:cNvPr id="4" name="Slide Number Placeholder 3">
            <a:extLst>
              <a:ext uri="{FF2B5EF4-FFF2-40B4-BE49-F238E27FC236}">
                <a16:creationId xmlns:a16="http://schemas.microsoft.com/office/drawing/2014/main" id="{C192F694-553C-FAAD-E884-EC3BEF902FCF}"/>
              </a:ext>
            </a:extLst>
          </p:cNvPr>
          <p:cNvSpPr>
            <a:spLocks noGrp="1"/>
          </p:cNvSpPr>
          <p:nvPr>
            <p:ph type="sldNum" sz="quarter" idx="12"/>
          </p:nvPr>
        </p:nvSpPr>
        <p:spPr/>
        <p:txBody>
          <a:bodyPr/>
          <a:lstStyle/>
          <a:p>
            <a:fld id="{461C3A22-55EB-4C03-94E7-1B9314DBFF8B}" type="slidenum">
              <a:rPr lang="en-US" smtClean="0"/>
              <a:pPr/>
              <a:t>23</a:t>
            </a:fld>
            <a:endParaRPr lang="en-US" dirty="0"/>
          </a:p>
        </p:txBody>
      </p:sp>
      <p:pic>
        <p:nvPicPr>
          <p:cNvPr id="1026" name="Picture 1">
            <a:extLst>
              <a:ext uri="{FF2B5EF4-FFF2-40B4-BE49-F238E27FC236}">
                <a16:creationId xmlns:a16="http://schemas.microsoft.com/office/drawing/2014/main" id="{204C5DED-43AF-84EB-DA42-828CA4DD7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042" y="1274378"/>
            <a:ext cx="4094558" cy="33189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596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452"/>
            <a:ext cx="8229600" cy="720090"/>
          </a:xfrm>
        </p:spPr>
        <p:txBody>
          <a:bodyPr>
            <a:normAutofit/>
          </a:bodyPr>
          <a:lstStyle/>
          <a:p>
            <a:r>
              <a:rPr lang="en-US" dirty="0"/>
              <a:t>Tax Professional Hotline</a:t>
            </a:r>
          </a:p>
        </p:txBody>
      </p:sp>
      <p:sp>
        <p:nvSpPr>
          <p:cNvPr id="3" name="Content Placeholder 2"/>
          <p:cNvSpPr>
            <a:spLocks noGrp="1"/>
          </p:cNvSpPr>
          <p:nvPr>
            <p:ph idx="1"/>
          </p:nvPr>
        </p:nvSpPr>
        <p:spPr>
          <a:xfrm>
            <a:off x="304800" y="1877316"/>
            <a:ext cx="6553200" cy="2442272"/>
          </a:xfrm>
        </p:spPr>
        <p:txBody>
          <a:bodyPr>
            <a:normAutofit lnSpcReduction="10000"/>
          </a:bodyPr>
          <a:lstStyle/>
          <a:p>
            <a:pPr>
              <a:spcAft>
                <a:spcPts val="600"/>
              </a:spcAft>
            </a:pPr>
            <a:r>
              <a:rPr lang="en-US" dirty="0"/>
              <a:t>Available to professionals </a:t>
            </a:r>
            <a:r>
              <a:rPr lang="en-US" b="1" dirty="0"/>
              <a:t>and</a:t>
            </a:r>
            <a:r>
              <a:rPr lang="en-US" dirty="0"/>
              <a:t> volunteers </a:t>
            </a:r>
          </a:p>
          <a:p>
            <a:pPr lvl="1">
              <a:spcBef>
                <a:spcPts val="600"/>
              </a:spcBef>
              <a:spcAft>
                <a:spcPts val="1200"/>
              </a:spcAft>
            </a:pPr>
            <a:r>
              <a:rPr lang="en-US" sz="2100" dirty="0"/>
              <a:t>provide the name of your VITA  or TCE site </a:t>
            </a:r>
            <a:endParaRPr lang="en-US" dirty="0"/>
          </a:p>
          <a:p>
            <a:pPr>
              <a:spcBef>
                <a:spcPts val="600"/>
              </a:spcBef>
              <a:spcAft>
                <a:spcPts val="1200"/>
              </a:spcAft>
            </a:pPr>
            <a:r>
              <a:rPr lang="en-US" dirty="0"/>
              <a:t>Limited or no wait time</a:t>
            </a:r>
          </a:p>
          <a:p>
            <a:pPr>
              <a:spcBef>
                <a:spcPts val="600"/>
              </a:spcBef>
              <a:spcAft>
                <a:spcPts val="1200"/>
              </a:spcAft>
            </a:pPr>
            <a:r>
              <a:rPr lang="en-US" dirty="0"/>
              <a:t>Experienced staff to answer more technical questions</a:t>
            </a:r>
          </a:p>
        </p:txBody>
      </p:sp>
      <p:sp>
        <p:nvSpPr>
          <p:cNvPr id="5" name="Rectangle 4"/>
          <p:cNvSpPr/>
          <p:nvPr/>
        </p:nvSpPr>
        <p:spPr>
          <a:xfrm>
            <a:off x="466423" y="971550"/>
            <a:ext cx="5461765" cy="905766"/>
          </a:xfrm>
          <a:prstGeom prst="rect">
            <a:avLst/>
          </a:prstGeom>
          <a:noFill/>
          <a:effectLst>
            <a:outerShdw blurRad="50800" dist="38100" dir="5400000" algn="t" rotWithShape="0">
              <a:prstClr val="black">
                <a:alpha val="26000"/>
              </a:prstClr>
            </a:outerShdw>
          </a:effectLst>
        </p:spPr>
        <p:txBody>
          <a:bodyPr wrap="none" lIns="74047" tIns="37023" rIns="74047" bIns="37023">
            <a:spAutoFit/>
          </a:bodyPr>
          <a:lstStyle/>
          <a:p>
            <a:pPr algn="ctr"/>
            <a:r>
              <a:rPr lang="en-US" sz="5400" b="1" dirty="0">
                <a:ln w="22225">
                  <a:solidFill>
                    <a:srgbClr val="007681"/>
                  </a:solidFill>
                  <a:prstDash val="solid"/>
                </a:ln>
                <a:solidFill>
                  <a:srgbClr val="FFD100"/>
                </a:solidFill>
                <a:latin typeface="Arial Black" panose="020B0A04020102020204" pitchFamily="34" charset="0"/>
              </a:rPr>
              <a:t>51</a:t>
            </a:r>
            <a:r>
              <a:rPr lang="en-US" sz="5400" b="1" spc="243" dirty="0">
                <a:ln w="22225">
                  <a:solidFill>
                    <a:srgbClr val="007681"/>
                  </a:solidFill>
                  <a:prstDash val="solid"/>
                </a:ln>
                <a:solidFill>
                  <a:srgbClr val="FFD100"/>
                </a:solidFill>
                <a:latin typeface="Arial Black" panose="020B0A04020102020204" pitchFamily="34" charset="0"/>
              </a:rPr>
              <a:t>8</a:t>
            </a:r>
            <a:r>
              <a:rPr lang="en-US" sz="5400" b="1" spc="-324" dirty="0">
                <a:ln w="22225">
                  <a:solidFill>
                    <a:srgbClr val="007681"/>
                  </a:solidFill>
                  <a:prstDash val="solid"/>
                </a:ln>
                <a:solidFill>
                  <a:srgbClr val="FFD100"/>
                </a:solidFill>
                <a:latin typeface="Arial Black" panose="020B0A04020102020204" pitchFamily="34" charset="0"/>
              </a:rPr>
              <a:t>- </a:t>
            </a:r>
            <a:r>
              <a:rPr lang="en-US" sz="5400" b="1" spc="24" dirty="0">
                <a:ln w="22225">
                  <a:solidFill>
                    <a:srgbClr val="007681"/>
                  </a:solidFill>
                  <a:prstDash val="solid"/>
                </a:ln>
                <a:solidFill>
                  <a:srgbClr val="FFD100"/>
                </a:solidFill>
                <a:latin typeface="Arial Black" panose="020B0A04020102020204" pitchFamily="34" charset="0"/>
              </a:rPr>
              <a:t>4</a:t>
            </a:r>
            <a:r>
              <a:rPr lang="en-US" sz="5400" b="1" dirty="0">
                <a:ln w="22225">
                  <a:solidFill>
                    <a:srgbClr val="007681"/>
                  </a:solidFill>
                  <a:prstDash val="solid"/>
                </a:ln>
                <a:solidFill>
                  <a:srgbClr val="FFD100"/>
                </a:solidFill>
                <a:latin typeface="Arial Black" panose="020B0A04020102020204" pitchFamily="34" charset="0"/>
              </a:rPr>
              <a:t>57</a:t>
            </a:r>
            <a:r>
              <a:rPr lang="en-US" sz="5400" b="1" spc="405" dirty="0">
                <a:ln w="22225">
                  <a:solidFill>
                    <a:srgbClr val="007681"/>
                  </a:solidFill>
                  <a:prstDash val="solid"/>
                </a:ln>
                <a:solidFill>
                  <a:srgbClr val="FFD100"/>
                </a:solidFill>
                <a:latin typeface="Arial Black" panose="020B0A04020102020204" pitchFamily="34" charset="0"/>
              </a:rPr>
              <a:t>-</a:t>
            </a:r>
            <a:r>
              <a:rPr lang="en-US" sz="5400" b="1" dirty="0">
                <a:ln w="22225">
                  <a:solidFill>
                    <a:srgbClr val="007681"/>
                  </a:solidFill>
                  <a:prstDash val="solid"/>
                </a:ln>
                <a:solidFill>
                  <a:srgbClr val="FFD100"/>
                </a:solidFill>
                <a:latin typeface="Arial Black" panose="020B0A04020102020204" pitchFamily="34" charset="0"/>
              </a:rPr>
              <a:t>5451</a:t>
            </a:r>
          </a:p>
        </p:txBody>
      </p:sp>
      <p:pic>
        <p:nvPicPr>
          <p:cNvPr id="4" name="Picture 3">
            <a:extLst>
              <a:ext uri="{FF2B5EF4-FFF2-40B4-BE49-F238E27FC236}">
                <a16:creationId xmlns:a16="http://schemas.microsoft.com/office/drawing/2014/main" id="{6DA73B47-1D6A-143F-F281-0F13EC2118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99"/>
          <a:stretch/>
        </p:blipFill>
        <p:spPr>
          <a:xfrm>
            <a:off x="7019623" y="1276350"/>
            <a:ext cx="2002253" cy="2868409"/>
          </a:xfrm>
          <a:prstGeom prst="rect">
            <a:avLst/>
          </a:prstGeom>
        </p:spPr>
      </p:pic>
      <p:sp>
        <p:nvSpPr>
          <p:cNvPr id="8" name="Slide Number Placeholder 7">
            <a:extLst>
              <a:ext uri="{FF2B5EF4-FFF2-40B4-BE49-F238E27FC236}">
                <a16:creationId xmlns:a16="http://schemas.microsoft.com/office/drawing/2014/main" id="{A17C4F67-24BC-96F7-98D7-2FAC5BC97BDC}"/>
              </a:ext>
            </a:extLst>
          </p:cNvPr>
          <p:cNvSpPr>
            <a:spLocks noGrp="1"/>
          </p:cNvSpPr>
          <p:nvPr>
            <p:ph type="sldNum" sz="quarter" idx="12"/>
          </p:nvPr>
        </p:nvSpPr>
        <p:spPr/>
        <p:txBody>
          <a:bodyPr/>
          <a:lstStyle/>
          <a:p>
            <a:fld id="{461C3A22-55EB-4C03-94E7-1B9314DBFF8B}" type="slidenum">
              <a:rPr lang="en-US" smtClean="0"/>
              <a:pPr/>
              <a:t>24</a:t>
            </a:fld>
            <a:endParaRPr lang="en-US" dirty="0"/>
          </a:p>
        </p:txBody>
      </p:sp>
    </p:spTree>
    <p:extLst>
      <p:ext uri="{BB962C8B-B14F-4D97-AF65-F5344CB8AC3E}">
        <p14:creationId xmlns:p14="http://schemas.microsoft.com/office/powerpoint/2010/main" val="381916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Filing and Payment Due Date</a:t>
            </a:r>
          </a:p>
        </p:txBody>
      </p:sp>
      <p:sp>
        <p:nvSpPr>
          <p:cNvPr id="6" name="Rectangle 5"/>
          <p:cNvSpPr/>
          <p:nvPr/>
        </p:nvSpPr>
        <p:spPr>
          <a:xfrm>
            <a:off x="682736" y="2190750"/>
            <a:ext cx="7693537" cy="914074"/>
          </a:xfrm>
          <a:prstGeom prst="rect">
            <a:avLst/>
          </a:prstGeom>
          <a:noFill/>
          <a:effectLst>
            <a:outerShdw blurRad="50800" dist="38100" dir="5400000" algn="t" rotWithShape="0">
              <a:prstClr val="black">
                <a:alpha val="40000"/>
              </a:prstClr>
            </a:outerShdw>
          </a:effectLst>
        </p:spPr>
        <p:txBody>
          <a:bodyPr wrap="none" lIns="82274" tIns="41137" rIns="82274" bIns="41137">
            <a:spAutoFit/>
          </a:bodyPr>
          <a:lstStyle/>
          <a:p>
            <a:pPr marL="0" marR="0" lvl="0" indent="0" algn="ctr" defTabSz="879176" rtl="0" eaLnBrk="1" fontAlgn="auto" latinLnBrk="0" hangingPunct="1">
              <a:lnSpc>
                <a:spcPct val="100000"/>
              </a:lnSpc>
              <a:spcBef>
                <a:spcPts val="0"/>
              </a:spcBef>
              <a:spcAft>
                <a:spcPts val="0"/>
              </a:spcAft>
              <a:buClrTx/>
              <a:buSzTx/>
              <a:buFontTx/>
              <a:buNone/>
              <a:tabLst/>
              <a:defRPr/>
            </a:pPr>
            <a:r>
              <a:rPr lang="en-US" sz="5400" b="1" dirty="0">
                <a:ln w="22225">
                  <a:solidFill>
                    <a:srgbClr val="007681"/>
                  </a:solidFill>
                  <a:prstDash val="solid"/>
                </a:ln>
                <a:solidFill>
                  <a:srgbClr val="FFD100"/>
                </a:solidFill>
                <a:latin typeface="Arial"/>
              </a:rPr>
              <a:t>Tuesday,</a:t>
            </a:r>
            <a:r>
              <a:rPr kumimoji="0" lang="en-US" sz="5400" b="1" i="0" u="none" strike="noStrike" kern="1200" cap="none" spc="0" normalizeH="0" baseline="0" noProof="0" dirty="0">
                <a:ln w="22225">
                  <a:solidFill>
                    <a:srgbClr val="007681"/>
                  </a:solidFill>
                  <a:prstDash val="solid"/>
                </a:ln>
                <a:solidFill>
                  <a:srgbClr val="FFD100"/>
                </a:solidFill>
                <a:effectLst/>
                <a:uLnTx/>
                <a:uFillTx/>
                <a:latin typeface="Arial"/>
                <a:ea typeface="+mn-ea"/>
                <a:cs typeface="+mn-cs"/>
              </a:rPr>
              <a:t> April 15, 2025</a:t>
            </a:r>
          </a:p>
        </p:txBody>
      </p:sp>
    </p:spTree>
    <p:extLst>
      <p:ext uri="{BB962C8B-B14F-4D97-AF65-F5344CB8AC3E}">
        <p14:creationId xmlns:p14="http://schemas.microsoft.com/office/powerpoint/2010/main" val="34558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800A7A-2148-4C87-8506-505E871BD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2400" y="2571750"/>
            <a:ext cx="6248400" cy="1066800"/>
          </a:xfrm>
        </p:spPr>
        <p:txBody>
          <a:bodyPr/>
          <a:lstStyle/>
          <a:p>
            <a:r>
              <a:rPr lang="en-US" sz="3240" dirty="0"/>
              <a:t>New York State, New York City, and Yonkers Filing Information</a:t>
            </a:r>
            <a:endParaRPr lang="en-US" dirty="0"/>
          </a:p>
        </p:txBody>
      </p:sp>
    </p:spTree>
    <p:extLst>
      <p:ext uri="{BB962C8B-B14F-4D97-AF65-F5344CB8AC3E}">
        <p14:creationId xmlns:p14="http://schemas.microsoft.com/office/powerpoint/2010/main" val="258533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CB1B-3574-4E1C-95FC-0EAF69D7A587}"/>
              </a:ext>
            </a:extLst>
          </p:cNvPr>
          <p:cNvSpPr>
            <a:spLocks noGrp="1"/>
          </p:cNvSpPr>
          <p:nvPr>
            <p:ph type="title"/>
          </p:nvPr>
        </p:nvSpPr>
        <p:spPr/>
        <p:txBody>
          <a:bodyPr/>
          <a:lstStyle/>
          <a:p>
            <a:r>
              <a:rPr lang="en-US" dirty="0"/>
              <a:t>Summary of NYS Income Tax Return</a:t>
            </a:r>
          </a:p>
        </p:txBody>
      </p:sp>
      <p:graphicFrame>
        <p:nvGraphicFramePr>
          <p:cNvPr id="4" name="Content Placeholder 3">
            <a:extLst>
              <a:ext uri="{FF2B5EF4-FFF2-40B4-BE49-F238E27FC236}">
                <a16:creationId xmlns:a16="http://schemas.microsoft.com/office/drawing/2014/main" id="{7BC0A99E-BE8B-4D5E-8F6E-4EF8CC526B69}"/>
              </a:ext>
            </a:extLst>
          </p:cNvPr>
          <p:cNvGraphicFramePr>
            <a:graphicFrameLocks noGrp="1"/>
          </p:cNvGraphicFramePr>
          <p:nvPr>
            <p:ph idx="1"/>
            <p:extLst>
              <p:ext uri="{D42A27DB-BD31-4B8C-83A1-F6EECF244321}">
                <p14:modId xmlns:p14="http://schemas.microsoft.com/office/powerpoint/2010/main" val="3371828259"/>
              </p:ext>
            </p:extLst>
          </p:nvPr>
        </p:nvGraphicFramePr>
        <p:xfrm>
          <a:off x="433137" y="973639"/>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93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603" y="1504950"/>
            <a:ext cx="389619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New York State Residency</a:t>
            </a:r>
          </a:p>
        </p:txBody>
      </p:sp>
      <p:sp>
        <p:nvSpPr>
          <p:cNvPr id="3" name="Content Placeholder 2"/>
          <p:cNvSpPr>
            <a:spLocks noGrp="1"/>
          </p:cNvSpPr>
          <p:nvPr>
            <p:ph idx="1"/>
          </p:nvPr>
        </p:nvSpPr>
        <p:spPr>
          <a:xfrm>
            <a:off x="304800" y="1082278"/>
            <a:ext cx="7010400" cy="3394472"/>
          </a:xfrm>
        </p:spPr>
        <p:txBody>
          <a:bodyPr/>
          <a:lstStyle/>
          <a:p>
            <a:pPr marL="0" indent="0">
              <a:buNone/>
            </a:pPr>
            <a:r>
              <a:rPr lang="en-US" spc="-30" dirty="0"/>
              <a:t>When filing a personal income tax return, a taxpayer must determine which one of three New York State residency statuses applies:</a:t>
            </a:r>
          </a:p>
          <a:p>
            <a:pPr>
              <a:spcBef>
                <a:spcPts val="2400"/>
              </a:spcBef>
            </a:pPr>
            <a:r>
              <a:rPr lang="en-US" dirty="0"/>
              <a:t>Resident, </a:t>
            </a:r>
          </a:p>
          <a:p>
            <a:pPr>
              <a:spcBef>
                <a:spcPts val="2400"/>
              </a:spcBef>
            </a:pPr>
            <a:r>
              <a:rPr lang="en-US" dirty="0"/>
              <a:t>Nonresident, or</a:t>
            </a:r>
          </a:p>
          <a:p>
            <a:pPr>
              <a:spcBef>
                <a:spcPts val="2400"/>
              </a:spcBef>
            </a:pPr>
            <a:r>
              <a:rPr lang="en-US" dirty="0"/>
              <a:t>Part-year resident.</a:t>
            </a:r>
          </a:p>
          <a:p>
            <a:pPr lvl="2"/>
            <a:endParaRPr lang="en-US" dirty="0"/>
          </a:p>
          <a:p>
            <a:pPr lvl="1"/>
            <a:endParaRPr lang="en-US" dirty="0"/>
          </a:p>
        </p:txBody>
      </p:sp>
    </p:spTree>
    <p:extLst>
      <p:ext uri="{BB962C8B-B14F-4D97-AF65-F5344CB8AC3E}">
        <p14:creationId xmlns:p14="http://schemas.microsoft.com/office/powerpoint/2010/main" val="6149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D67C-CC6B-4957-A8DD-DE4DD7D5B714}"/>
              </a:ext>
            </a:extLst>
          </p:cNvPr>
          <p:cNvSpPr>
            <a:spLocks noGrp="1"/>
          </p:cNvSpPr>
          <p:nvPr>
            <p:ph type="title"/>
          </p:nvPr>
        </p:nvSpPr>
        <p:spPr>
          <a:xfrm>
            <a:off x="152400" y="-26452"/>
            <a:ext cx="9067800" cy="720090"/>
          </a:xfrm>
        </p:spPr>
        <p:txBody>
          <a:bodyPr/>
          <a:lstStyle/>
          <a:p>
            <a:r>
              <a:rPr lang="en-US" sz="3200" dirty="0"/>
              <a:t>New York State Resident Filing Requirements</a:t>
            </a:r>
          </a:p>
        </p:txBody>
      </p:sp>
      <p:sp>
        <p:nvSpPr>
          <p:cNvPr id="3" name="Content Placeholder 2">
            <a:extLst>
              <a:ext uri="{FF2B5EF4-FFF2-40B4-BE49-F238E27FC236}">
                <a16:creationId xmlns:a16="http://schemas.microsoft.com/office/drawing/2014/main" id="{AFBED8D4-780E-4899-9A8B-3D9CBF0AB32F}"/>
              </a:ext>
            </a:extLst>
          </p:cNvPr>
          <p:cNvSpPr>
            <a:spLocks noGrp="1"/>
          </p:cNvSpPr>
          <p:nvPr>
            <p:ph idx="1"/>
          </p:nvPr>
        </p:nvSpPr>
        <p:spPr>
          <a:xfrm>
            <a:off x="364958" y="859522"/>
            <a:ext cx="8626642" cy="3659209"/>
          </a:xfrm>
        </p:spPr>
        <p:txBody>
          <a:bodyPr/>
          <a:lstStyle/>
          <a:p>
            <a:pPr marL="0" indent="0">
              <a:buNone/>
            </a:pPr>
            <a:r>
              <a:rPr lang="en-US" b="1" dirty="0">
                <a:solidFill>
                  <a:schemeClr val="tx2"/>
                </a:solidFill>
              </a:rPr>
              <a:t>Taxpayers must file a New York State resident return if:</a:t>
            </a:r>
          </a:p>
          <a:p>
            <a:pPr>
              <a:spcBef>
                <a:spcPts val="600"/>
              </a:spcBef>
            </a:pPr>
            <a:r>
              <a:rPr lang="en-US" sz="2200" dirty="0"/>
              <a:t>they’re required to file a federal return;</a:t>
            </a:r>
          </a:p>
          <a:p>
            <a:pPr>
              <a:spcBef>
                <a:spcPts val="300"/>
              </a:spcBef>
            </a:pPr>
            <a:r>
              <a:rPr lang="en-US" sz="2200" dirty="0"/>
              <a:t>they’re not required to file a federal return but their federal adjusted gross income plus New York additions is more than $4,000 ($3,100 or more if the taxpayer is single and can be claimed as a dependent on another taxpayer’s federal tax return);</a:t>
            </a:r>
          </a:p>
          <a:p>
            <a:pPr>
              <a:spcBef>
                <a:spcPts val="300"/>
              </a:spcBef>
            </a:pPr>
            <a:r>
              <a:rPr lang="en-US" sz="2200" dirty="0"/>
              <a:t>they want to claim a refund of any New York State, New York City, or Yonkers income taxes withheld from their pay, or from UI benefit payments; or,</a:t>
            </a:r>
          </a:p>
          <a:p>
            <a:pPr>
              <a:spcBef>
                <a:spcPts val="300"/>
              </a:spcBef>
            </a:pPr>
            <a:r>
              <a:rPr lang="en-US" sz="2200" dirty="0"/>
              <a:t>they want to claim New York refundable or carryover credits.</a:t>
            </a:r>
          </a:p>
          <a:p>
            <a:pPr>
              <a:spcBef>
                <a:spcPts val="300"/>
              </a:spcBef>
            </a:pPr>
            <a:endParaRPr lang="en-US" dirty="0"/>
          </a:p>
          <a:p>
            <a:endParaRPr lang="en-US" dirty="0"/>
          </a:p>
        </p:txBody>
      </p:sp>
    </p:spTree>
    <p:extLst>
      <p:ext uri="{BB962C8B-B14F-4D97-AF65-F5344CB8AC3E}">
        <p14:creationId xmlns:p14="http://schemas.microsoft.com/office/powerpoint/2010/main" val="9401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Agenda</a:t>
            </a:r>
          </a:p>
        </p:txBody>
      </p:sp>
      <p:sp>
        <p:nvSpPr>
          <p:cNvPr id="3" name="Content Placeholder 2"/>
          <p:cNvSpPr>
            <a:spLocks noGrp="1"/>
          </p:cNvSpPr>
          <p:nvPr>
            <p:ph sz="half" idx="1"/>
          </p:nvPr>
        </p:nvSpPr>
        <p:spPr>
          <a:xfrm>
            <a:off x="228599" y="821584"/>
            <a:ext cx="8153401" cy="3751838"/>
          </a:xfrm>
        </p:spPr>
        <p:txBody>
          <a:bodyPr>
            <a:noAutofit/>
          </a:bodyPr>
          <a:lstStyle/>
          <a:p>
            <a:pPr marL="457200" indent="-457200">
              <a:spcBef>
                <a:spcPts val="900"/>
              </a:spcBef>
              <a:buFont typeface="+mj-lt"/>
              <a:buAutoNum type="arabicPeriod"/>
            </a:pPr>
            <a:r>
              <a:rPr lang="en-US" sz="2500" dirty="0"/>
              <a:t>Partner and Volunteer Requirements</a:t>
            </a:r>
          </a:p>
          <a:p>
            <a:pPr marL="457200" indent="-457200">
              <a:spcBef>
                <a:spcPts val="900"/>
              </a:spcBef>
              <a:buFont typeface="+mj-lt"/>
              <a:buAutoNum type="arabicPeriod"/>
            </a:pPr>
            <a:r>
              <a:rPr lang="en-US" sz="2500" dirty="0"/>
              <a:t>Partner and Volunteer Resources</a:t>
            </a:r>
          </a:p>
          <a:p>
            <a:pPr marL="457200" indent="-457200">
              <a:spcBef>
                <a:spcPts val="900"/>
              </a:spcBef>
              <a:buFont typeface="+mj-lt"/>
              <a:buAutoNum type="arabicPeriod"/>
            </a:pPr>
            <a:r>
              <a:rPr lang="en-US" sz="2500" dirty="0"/>
              <a:t>New York State, New York City, and Yonkers Filing Information</a:t>
            </a:r>
          </a:p>
          <a:p>
            <a:pPr marL="457200" indent="-457200">
              <a:spcBef>
                <a:spcPts val="900"/>
              </a:spcBef>
              <a:buFont typeface="+mj-lt"/>
              <a:buAutoNum type="arabicPeriod"/>
            </a:pPr>
            <a:r>
              <a:rPr lang="en-US" sz="2500" dirty="0"/>
              <a:t>Federal Income and Adjustments </a:t>
            </a:r>
          </a:p>
          <a:p>
            <a:pPr marL="457200" indent="-457200">
              <a:spcBef>
                <a:spcPts val="900"/>
              </a:spcBef>
              <a:buFont typeface="+mj-lt"/>
              <a:buAutoNum type="arabicPeriod"/>
            </a:pPr>
            <a:r>
              <a:rPr lang="en-US" sz="2500" dirty="0"/>
              <a:t>Addition and Subtraction Modifications </a:t>
            </a:r>
          </a:p>
          <a:p>
            <a:pPr marL="457200" indent="-457200">
              <a:spcBef>
                <a:spcPts val="900"/>
              </a:spcBef>
              <a:buFont typeface="+mj-lt"/>
              <a:buAutoNum type="arabicPeriod"/>
            </a:pPr>
            <a:r>
              <a:rPr lang="en-US" sz="2500" dirty="0"/>
              <a:t>Pensions and Annuities Examples  </a:t>
            </a:r>
          </a:p>
          <a:p>
            <a:pPr marL="457200" indent="-457200">
              <a:spcBef>
                <a:spcPts val="900"/>
              </a:spcBef>
              <a:buFont typeface="+mj-lt"/>
              <a:buAutoNum type="arabicPeriod"/>
            </a:pPr>
            <a:r>
              <a:rPr lang="en-US" sz="2500" dirty="0"/>
              <a:t>New York State Standard and Itemized Deductions</a:t>
            </a:r>
          </a:p>
        </p:txBody>
      </p:sp>
    </p:spTree>
    <p:extLst>
      <p:ext uri="{BB962C8B-B14F-4D97-AF65-F5344CB8AC3E}">
        <p14:creationId xmlns:p14="http://schemas.microsoft.com/office/powerpoint/2010/main" val="25565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Filing Requirements </a:t>
            </a:r>
          </a:p>
        </p:txBody>
      </p:sp>
      <p:sp>
        <p:nvSpPr>
          <p:cNvPr id="3" name="Content Placeholder 2"/>
          <p:cNvSpPr>
            <a:spLocks noGrp="1"/>
          </p:cNvSpPr>
          <p:nvPr>
            <p:ph idx="1"/>
          </p:nvPr>
        </p:nvSpPr>
        <p:spPr>
          <a:xfrm>
            <a:off x="304800" y="1258498"/>
            <a:ext cx="8534400" cy="2916976"/>
          </a:xfrm>
        </p:spPr>
        <p:txBody>
          <a:bodyPr/>
          <a:lstStyle/>
          <a:p>
            <a:pPr marL="0" indent="0">
              <a:buNone/>
            </a:pPr>
            <a:r>
              <a:rPr lang="en-US" sz="2200" b="1" dirty="0"/>
              <a:t>New York State residents </a:t>
            </a:r>
          </a:p>
          <a:p>
            <a:r>
              <a:rPr lang="en-US" sz="2200" dirty="0"/>
              <a:t>File Form IT-201, </a:t>
            </a:r>
            <a:r>
              <a:rPr lang="en-US" sz="2200" i="1" dirty="0"/>
              <a:t>Resident Income Tax Return</a:t>
            </a:r>
            <a:r>
              <a:rPr lang="en-US" sz="2200" dirty="0"/>
              <a:t>.</a:t>
            </a:r>
          </a:p>
          <a:p>
            <a:pPr marL="0" indent="0">
              <a:spcBef>
                <a:spcPts val="3600"/>
              </a:spcBef>
              <a:buNone/>
            </a:pPr>
            <a:r>
              <a:rPr lang="en-US" sz="2200" b="1" dirty="0"/>
              <a:t>Part-year residents or nonresidents</a:t>
            </a:r>
          </a:p>
          <a:p>
            <a:pPr>
              <a:spcBef>
                <a:spcPts val="3600"/>
              </a:spcBef>
            </a:pPr>
            <a:r>
              <a:rPr lang="en-US" sz="2200" dirty="0"/>
              <a:t>File Form IT-203, </a:t>
            </a:r>
            <a:r>
              <a:rPr lang="en-US" sz="2200" i="1" dirty="0"/>
              <a:t>Nonresident and Part-Year Resident Income Tax Return. </a:t>
            </a:r>
          </a:p>
        </p:txBody>
      </p:sp>
    </p:spTree>
    <p:extLst>
      <p:ext uri="{BB962C8B-B14F-4D97-AF65-F5344CB8AC3E}">
        <p14:creationId xmlns:p14="http://schemas.microsoft.com/office/powerpoint/2010/main" val="181019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State Residency</a:t>
            </a:r>
          </a:p>
        </p:txBody>
      </p:sp>
      <p:sp>
        <p:nvSpPr>
          <p:cNvPr id="3" name="Content Placeholder 2"/>
          <p:cNvSpPr>
            <a:spLocks noGrp="1"/>
          </p:cNvSpPr>
          <p:nvPr>
            <p:ph idx="1"/>
          </p:nvPr>
        </p:nvSpPr>
        <p:spPr>
          <a:xfrm>
            <a:off x="228600" y="866411"/>
            <a:ext cx="8686800" cy="3660347"/>
          </a:xfrm>
        </p:spPr>
        <p:txBody>
          <a:bodyPr>
            <a:noAutofit/>
          </a:bodyPr>
          <a:lstStyle/>
          <a:p>
            <a:pPr marL="0" indent="0">
              <a:buNone/>
            </a:pPr>
            <a:r>
              <a:rPr lang="en-US" b="1" spc="-50" dirty="0">
                <a:solidFill>
                  <a:schemeClr val="tx2"/>
                </a:solidFill>
              </a:rPr>
              <a:t>To be considered a resident of New York State for tax purposes, an individual must fall into one of two categories:</a:t>
            </a:r>
          </a:p>
          <a:p>
            <a:pPr>
              <a:spcBef>
                <a:spcPts val="2000"/>
              </a:spcBef>
            </a:pPr>
            <a:r>
              <a:rPr lang="en-US" sz="2200" b="1" dirty="0"/>
              <a:t>Domiciliary: </a:t>
            </a:r>
            <a:r>
              <a:rPr lang="en-US" sz="2200" dirty="0"/>
              <a:t>the taxpayer's </a:t>
            </a:r>
            <a:r>
              <a:rPr lang="en-US" sz="2200" i="1" dirty="0"/>
              <a:t>domicile</a:t>
            </a:r>
            <a:r>
              <a:rPr lang="en-US" sz="2200" dirty="0"/>
              <a:t> is New York State</a:t>
            </a:r>
          </a:p>
          <a:p>
            <a:pPr>
              <a:spcBef>
                <a:spcPts val="1200"/>
              </a:spcBef>
            </a:pPr>
            <a:r>
              <a:rPr lang="en-US" sz="2200" b="1" dirty="0"/>
              <a:t>Statutory Resident:</a:t>
            </a:r>
            <a:r>
              <a:rPr lang="en-US" sz="2200" dirty="0"/>
              <a:t> the taxpayer’s </a:t>
            </a:r>
            <a:r>
              <a:rPr lang="en-US" sz="2200" i="1" dirty="0"/>
              <a:t>domicile</a:t>
            </a:r>
            <a:r>
              <a:rPr lang="en-US" sz="2200" dirty="0"/>
              <a:t> is not</a:t>
            </a:r>
            <a:br>
              <a:rPr lang="en-US" sz="2200" dirty="0"/>
            </a:br>
            <a:r>
              <a:rPr lang="en-US" sz="2200" dirty="0"/>
              <a:t>New York State, but they:</a:t>
            </a:r>
          </a:p>
          <a:p>
            <a:pPr marL="568325" lvl="1" indent="-230188">
              <a:spcBef>
                <a:spcPts val="300"/>
              </a:spcBef>
            </a:pPr>
            <a:r>
              <a:rPr lang="en-US" dirty="0"/>
              <a:t>maintain a </a:t>
            </a:r>
            <a:r>
              <a:rPr lang="en-US" i="1" dirty="0"/>
              <a:t>permanent place of abode </a:t>
            </a:r>
            <a:r>
              <a:rPr lang="en-US" dirty="0"/>
              <a:t>in New York State for substantially all of the taxable year; and</a:t>
            </a:r>
          </a:p>
          <a:p>
            <a:pPr marL="568325" lvl="1" indent="-230188">
              <a:spcBef>
                <a:spcPts val="300"/>
              </a:spcBef>
            </a:pPr>
            <a:r>
              <a:rPr lang="en-US" dirty="0"/>
              <a:t>spend more than 183 days in New York State during the taxable year</a:t>
            </a:r>
          </a:p>
          <a:p>
            <a:pPr lvl="1"/>
            <a:endParaRPr lang="en-US" sz="2400" dirty="0"/>
          </a:p>
        </p:txBody>
      </p:sp>
    </p:spTree>
    <p:extLst>
      <p:ext uri="{BB962C8B-B14F-4D97-AF65-F5344CB8AC3E}">
        <p14:creationId xmlns:p14="http://schemas.microsoft.com/office/powerpoint/2010/main" val="316072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Permanent Place of Abode   </a:t>
            </a:r>
          </a:p>
        </p:txBody>
      </p:sp>
      <p:sp>
        <p:nvSpPr>
          <p:cNvPr id="3" name="Content Placeholder 2"/>
          <p:cNvSpPr>
            <a:spLocks noGrp="1"/>
          </p:cNvSpPr>
          <p:nvPr>
            <p:ph idx="1"/>
          </p:nvPr>
        </p:nvSpPr>
        <p:spPr>
          <a:xfrm>
            <a:off x="304800" y="971550"/>
            <a:ext cx="7162800" cy="3625205"/>
          </a:xfrm>
        </p:spPr>
        <p:txBody>
          <a:bodyPr/>
          <a:lstStyle/>
          <a:p>
            <a:pPr marL="0" indent="0">
              <a:buNone/>
            </a:pPr>
            <a:r>
              <a:rPr lang="en-US" b="1" spc="-50" dirty="0">
                <a:solidFill>
                  <a:schemeClr val="tx2"/>
                </a:solidFill>
              </a:rPr>
              <a:t>Permanent Place of Abode: </a:t>
            </a:r>
          </a:p>
          <a:p>
            <a:r>
              <a:rPr lang="en-US" spc="-50" dirty="0"/>
              <a:t>is a building or structure where a person can live that they permanently maintain, and</a:t>
            </a:r>
          </a:p>
          <a:p>
            <a:pPr>
              <a:spcAft>
                <a:spcPts val="1200"/>
              </a:spcAft>
            </a:pPr>
            <a:r>
              <a:rPr lang="en-US" dirty="0"/>
              <a:t>is suitable for year-round use</a:t>
            </a:r>
          </a:p>
          <a:p>
            <a:pPr marL="0" indent="0">
              <a:buNone/>
            </a:pPr>
            <a:r>
              <a:rPr lang="en-US" b="1" dirty="0"/>
              <a:t>Note</a:t>
            </a:r>
            <a:r>
              <a:rPr lang="en-US" dirty="0"/>
              <a:t>: it does not matter whether the taxpayer owns it or not</a:t>
            </a:r>
          </a:p>
        </p:txBody>
      </p:sp>
    </p:spTree>
    <p:extLst>
      <p:ext uri="{BB962C8B-B14F-4D97-AF65-F5344CB8AC3E}">
        <p14:creationId xmlns:p14="http://schemas.microsoft.com/office/powerpoint/2010/main" val="255218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York Nonresidents</a:t>
            </a:r>
          </a:p>
        </p:txBody>
      </p:sp>
      <p:sp>
        <p:nvSpPr>
          <p:cNvPr id="5" name="Content Placeholder 4">
            <a:extLst>
              <a:ext uri="{FF2B5EF4-FFF2-40B4-BE49-F238E27FC236}">
                <a16:creationId xmlns:a16="http://schemas.microsoft.com/office/drawing/2014/main" id="{42DA9EFE-8A61-FCFE-6342-85CCEF90CC9A}"/>
              </a:ext>
            </a:extLst>
          </p:cNvPr>
          <p:cNvSpPr>
            <a:spLocks noGrp="1"/>
          </p:cNvSpPr>
          <p:nvPr>
            <p:ph idx="1"/>
          </p:nvPr>
        </p:nvSpPr>
        <p:spPr/>
        <p:txBody>
          <a:bodyPr/>
          <a:lstStyle/>
          <a:p>
            <a:pPr>
              <a:spcBef>
                <a:spcPts val="3000"/>
              </a:spcBef>
            </a:pPr>
            <a:r>
              <a:rPr lang="en-US" sz="2400" dirty="0"/>
              <a:t>Taxpayers may have to file a New York State return if they're a nonresident of New York and they have </a:t>
            </a:r>
            <a:r>
              <a:rPr lang="en-US" sz="2400" b="1" dirty="0"/>
              <a:t>income from New York State sources.</a:t>
            </a:r>
          </a:p>
          <a:p>
            <a:pPr>
              <a:spcBef>
                <a:spcPts val="3000"/>
              </a:spcBef>
            </a:pPr>
            <a:r>
              <a:rPr lang="en-US" dirty="0"/>
              <a:t>See the instructions for Form IT-203 for a list of items considered </a:t>
            </a:r>
            <a:r>
              <a:rPr lang="en-US" i="1" dirty="0"/>
              <a:t>New York sourced income</a:t>
            </a:r>
            <a:r>
              <a:rPr lang="en-US" dirty="0"/>
              <a:t>. </a:t>
            </a:r>
            <a:endParaRPr lang="en-US" sz="2400" dirty="0"/>
          </a:p>
          <a:p>
            <a:pPr marL="0" indent="0">
              <a:buNone/>
            </a:pPr>
            <a:endParaRPr lang="en-US" dirty="0"/>
          </a:p>
        </p:txBody>
      </p:sp>
    </p:spTree>
    <p:extLst>
      <p:ext uri="{BB962C8B-B14F-4D97-AF65-F5344CB8AC3E}">
        <p14:creationId xmlns:p14="http://schemas.microsoft.com/office/powerpoint/2010/main" val="2425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EFF5DC-9098-4804-9A9F-1803B47002A6}"/>
              </a:ext>
            </a:extLst>
          </p:cNvPr>
          <p:cNvSpPr>
            <a:spLocks noGrp="1"/>
          </p:cNvSpPr>
          <p:nvPr>
            <p:ph type="title"/>
          </p:nvPr>
        </p:nvSpPr>
        <p:spPr/>
        <p:txBody>
          <a:bodyPr/>
          <a:lstStyle/>
          <a:p>
            <a:r>
              <a:rPr lang="en-US" dirty="0"/>
              <a:t> Telecommuting Rules</a:t>
            </a:r>
          </a:p>
        </p:txBody>
      </p:sp>
      <p:sp>
        <p:nvSpPr>
          <p:cNvPr id="6" name="Content Placeholder 5">
            <a:extLst>
              <a:ext uri="{FF2B5EF4-FFF2-40B4-BE49-F238E27FC236}">
                <a16:creationId xmlns:a16="http://schemas.microsoft.com/office/drawing/2014/main" id="{319F21A3-3023-436D-88CB-E675A84122B8}"/>
              </a:ext>
            </a:extLst>
          </p:cNvPr>
          <p:cNvSpPr>
            <a:spLocks noGrp="1"/>
          </p:cNvSpPr>
          <p:nvPr>
            <p:ph idx="1"/>
          </p:nvPr>
        </p:nvSpPr>
        <p:spPr>
          <a:xfrm>
            <a:off x="304800" y="1047751"/>
            <a:ext cx="8534400" cy="2819400"/>
          </a:xfrm>
        </p:spPr>
        <p:txBody>
          <a:bodyPr/>
          <a:lstStyle/>
          <a:p>
            <a:pPr>
              <a:spcBef>
                <a:spcPts val="1200"/>
              </a:spcBef>
            </a:pPr>
            <a:r>
              <a:rPr lang="en-US" b="0" i="0" dirty="0">
                <a:solidFill>
                  <a:srgbClr val="111111"/>
                </a:solidFill>
                <a:effectLst/>
                <a:latin typeface="+mj-lt"/>
              </a:rPr>
              <a:t>For nonresidents and </a:t>
            </a:r>
            <a:r>
              <a:rPr lang="en-US" dirty="0">
                <a:solidFill>
                  <a:srgbClr val="111111"/>
                </a:solidFill>
                <a:latin typeface="+mj-lt"/>
              </a:rPr>
              <a:t>part-year residents </a:t>
            </a:r>
            <a:r>
              <a:rPr lang="en-US" b="0" i="0" dirty="0">
                <a:solidFill>
                  <a:srgbClr val="111111"/>
                </a:solidFill>
                <a:effectLst/>
                <a:latin typeface="+mj-lt"/>
              </a:rPr>
              <a:t>whose </a:t>
            </a:r>
            <a:r>
              <a:rPr lang="en-US" b="1" i="0" dirty="0">
                <a:solidFill>
                  <a:srgbClr val="111111"/>
                </a:solidFill>
                <a:effectLst/>
                <a:latin typeface="+mj-lt"/>
              </a:rPr>
              <a:t>primary office </a:t>
            </a:r>
            <a:r>
              <a:rPr lang="en-US" b="0" i="0" dirty="0">
                <a:solidFill>
                  <a:srgbClr val="111111"/>
                </a:solidFill>
                <a:effectLst/>
                <a:latin typeface="+mj-lt"/>
              </a:rPr>
              <a:t>is in New York State, any work day spent telecommuting outside of New York are considered days worked in the state </a:t>
            </a:r>
            <a:r>
              <a:rPr lang="en-US" b="0" i="1" dirty="0">
                <a:solidFill>
                  <a:srgbClr val="111111"/>
                </a:solidFill>
                <a:effectLst/>
                <a:latin typeface="+mj-lt"/>
              </a:rPr>
              <a:t>unless</a:t>
            </a:r>
            <a:r>
              <a:rPr lang="en-US" b="0" i="0" dirty="0">
                <a:solidFill>
                  <a:srgbClr val="111111"/>
                </a:solidFill>
                <a:effectLst/>
                <a:latin typeface="+mj-lt"/>
              </a:rPr>
              <a:t> the employer has established a </a:t>
            </a:r>
            <a:r>
              <a:rPr lang="en-US" b="1" i="0" dirty="0">
                <a:solidFill>
                  <a:srgbClr val="111111"/>
                </a:solidFill>
                <a:effectLst/>
                <a:latin typeface="+mj-lt"/>
              </a:rPr>
              <a:t>bona fide employer office </a:t>
            </a:r>
            <a:r>
              <a:rPr lang="en-US" b="0" i="0" dirty="0">
                <a:solidFill>
                  <a:srgbClr val="111111"/>
                </a:solidFill>
                <a:effectLst/>
                <a:latin typeface="+mj-lt"/>
              </a:rPr>
              <a:t>at their telecommuting location.</a:t>
            </a:r>
          </a:p>
          <a:p>
            <a:pPr marL="0" indent="0">
              <a:spcBef>
                <a:spcPts val="1200"/>
              </a:spcBef>
              <a:buNone/>
            </a:pPr>
            <a:endParaRPr lang="en-US" b="0" i="0" dirty="0">
              <a:solidFill>
                <a:srgbClr val="111111"/>
              </a:solidFill>
              <a:effectLst/>
              <a:latin typeface="+mj-lt"/>
            </a:endParaRPr>
          </a:p>
          <a:p>
            <a:pPr>
              <a:spcBef>
                <a:spcPts val="6000"/>
              </a:spcBef>
            </a:pPr>
            <a:endParaRPr lang="en-US" dirty="0">
              <a:latin typeface="+mj-lt"/>
            </a:endParaRPr>
          </a:p>
        </p:txBody>
      </p:sp>
    </p:spTree>
    <p:extLst>
      <p:ext uri="{BB962C8B-B14F-4D97-AF65-F5344CB8AC3E}">
        <p14:creationId xmlns:p14="http://schemas.microsoft.com/office/powerpoint/2010/main" val="10415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EFF5DC-9098-4804-9A9F-1803B47002A6}"/>
              </a:ext>
            </a:extLst>
          </p:cNvPr>
          <p:cNvSpPr>
            <a:spLocks noGrp="1"/>
          </p:cNvSpPr>
          <p:nvPr>
            <p:ph type="title"/>
          </p:nvPr>
        </p:nvSpPr>
        <p:spPr/>
        <p:txBody>
          <a:bodyPr/>
          <a:lstStyle/>
          <a:p>
            <a:r>
              <a:rPr lang="en-US" dirty="0"/>
              <a:t>Telecommuting Rules </a:t>
            </a:r>
          </a:p>
        </p:txBody>
      </p:sp>
      <p:sp>
        <p:nvSpPr>
          <p:cNvPr id="6" name="Content Placeholder 5">
            <a:extLst>
              <a:ext uri="{FF2B5EF4-FFF2-40B4-BE49-F238E27FC236}">
                <a16:creationId xmlns:a16="http://schemas.microsoft.com/office/drawing/2014/main" id="{319F21A3-3023-436D-88CB-E675A84122B8}"/>
              </a:ext>
            </a:extLst>
          </p:cNvPr>
          <p:cNvSpPr>
            <a:spLocks noGrp="1"/>
          </p:cNvSpPr>
          <p:nvPr>
            <p:ph idx="1"/>
          </p:nvPr>
        </p:nvSpPr>
        <p:spPr>
          <a:xfrm>
            <a:off x="304800" y="971550"/>
            <a:ext cx="8534400" cy="3505200"/>
          </a:xfrm>
        </p:spPr>
        <p:txBody>
          <a:bodyPr/>
          <a:lstStyle/>
          <a:p>
            <a:pPr>
              <a:spcBef>
                <a:spcPts val="2000"/>
              </a:spcBef>
            </a:pPr>
            <a:r>
              <a:rPr lang="en-US" spc="-30" dirty="0"/>
              <a:t>Visit </a:t>
            </a:r>
            <a:r>
              <a:rPr lang="en-US" spc="-30" dirty="0">
                <a:hlinkClick r:id="rId3"/>
              </a:rPr>
              <a:t>www.tax.ny.gov</a:t>
            </a:r>
            <a:r>
              <a:rPr lang="en-US" spc="-30" dirty="0"/>
              <a:t> (</a:t>
            </a:r>
            <a:r>
              <a:rPr lang="en-US" i="1" spc="-30" dirty="0"/>
              <a:t>search:</a:t>
            </a:r>
            <a:r>
              <a:rPr lang="en-US" spc="-30" dirty="0"/>
              <a:t> </a:t>
            </a:r>
            <a:r>
              <a:rPr lang="en-US" i="1" spc="-30" dirty="0"/>
              <a:t>telecommuting</a:t>
            </a:r>
            <a:r>
              <a:rPr lang="en-US" spc="-30" dirty="0"/>
              <a:t>) to view New York’s tax treatment for telecommuting, including: </a:t>
            </a:r>
          </a:p>
          <a:p>
            <a:pPr lvl="1">
              <a:spcBef>
                <a:spcPts val="2000"/>
              </a:spcBef>
            </a:pPr>
            <a:r>
              <a:rPr lang="en-US" spc="-30" dirty="0">
                <a:hlinkClick r:id="rId4"/>
              </a:rPr>
              <a:t>TSB-M-06(5)I</a:t>
            </a:r>
            <a:r>
              <a:rPr lang="en-US" spc="-30" dirty="0"/>
              <a:t>, </a:t>
            </a:r>
            <a:r>
              <a:rPr lang="en-US" i="1" spc="-30" dirty="0"/>
              <a:t>New York Tax Treatment of Nonresidents and Part-Year Residents Application of the Convenience of the Employer Test to Telecommuters </a:t>
            </a:r>
            <a:r>
              <a:rPr lang="en-US" dirty="0"/>
              <a:t>and Others</a:t>
            </a:r>
          </a:p>
          <a:p>
            <a:pPr lvl="1">
              <a:spcBef>
                <a:spcPts val="2000"/>
              </a:spcBef>
            </a:pPr>
            <a:r>
              <a:rPr lang="en-US" i="1" dirty="0">
                <a:hlinkClick r:id="rId5"/>
              </a:rPr>
              <a:t>Frequently Asked Questions about Filing Requirements, Residency, and Telecommuting for New York State Personal Income Tax</a:t>
            </a:r>
            <a:endParaRPr lang="en-US" i="1" dirty="0"/>
          </a:p>
          <a:p>
            <a:pPr>
              <a:spcBef>
                <a:spcPts val="2000"/>
              </a:spcBef>
            </a:pPr>
            <a:endParaRPr lang="en-US" dirty="0"/>
          </a:p>
        </p:txBody>
      </p:sp>
    </p:spTree>
    <p:extLst>
      <p:ext uri="{BB962C8B-B14F-4D97-AF65-F5344CB8AC3E}">
        <p14:creationId xmlns:p14="http://schemas.microsoft.com/office/powerpoint/2010/main" val="181668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8ABA-74F1-C8F8-18F8-1510B64F6D4E}"/>
              </a:ext>
            </a:extLst>
          </p:cNvPr>
          <p:cNvSpPr>
            <a:spLocks noGrp="1"/>
          </p:cNvSpPr>
          <p:nvPr>
            <p:ph type="title"/>
          </p:nvPr>
        </p:nvSpPr>
        <p:spPr>
          <a:xfrm>
            <a:off x="152400" y="-22860"/>
            <a:ext cx="8839199" cy="720090"/>
          </a:xfrm>
        </p:spPr>
        <p:txBody>
          <a:bodyPr>
            <a:noAutofit/>
          </a:bodyPr>
          <a:lstStyle/>
          <a:p>
            <a:r>
              <a:rPr lang="en-US" dirty="0"/>
              <a:t>New York City or Yonkers Residents  </a:t>
            </a:r>
          </a:p>
        </p:txBody>
      </p:sp>
      <p:sp>
        <p:nvSpPr>
          <p:cNvPr id="3" name="Content Placeholder 2">
            <a:extLst>
              <a:ext uri="{FF2B5EF4-FFF2-40B4-BE49-F238E27FC236}">
                <a16:creationId xmlns:a16="http://schemas.microsoft.com/office/drawing/2014/main" id="{1A8E8F8E-8CF6-8988-5EC5-AC2BCDF009A1}"/>
              </a:ext>
            </a:extLst>
          </p:cNvPr>
          <p:cNvSpPr>
            <a:spLocks noGrp="1"/>
          </p:cNvSpPr>
          <p:nvPr>
            <p:ph idx="1"/>
          </p:nvPr>
        </p:nvSpPr>
        <p:spPr>
          <a:xfrm>
            <a:off x="304800" y="922236"/>
            <a:ext cx="8229600" cy="3478314"/>
          </a:xfrm>
        </p:spPr>
        <p:txBody>
          <a:bodyPr/>
          <a:lstStyle/>
          <a:p>
            <a:pPr marL="0" indent="0">
              <a:buNone/>
            </a:pPr>
            <a:r>
              <a:rPr lang="en-US" sz="2400" spc="-50" dirty="0"/>
              <a:t>Taxpayers must report New York City income tax or Yonkers resident income tax surcharge on their state return if they:</a:t>
            </a:r>
          </a:p>
          <a:p>
            <a:pPr>
              <a:spcBef>
                <a:spcPts val="3000"/>
              </a:spcBef>
            </a:pPr>
            <a:r>
              <a:rPr lang="en-US" sz="2200" spc="-50" dirty="0"/>
              <a:t>were a New York City or Yonkers resident for the tax year, and</a:t>
            </a:r>
          </a:p>
          <a:p>
            <a:pPr>
              <a:spcBef>
                <a:spcPts val="3000"/>
              </a:spcBef>
              <a:spcAft>
                <a:spcPts val="1200"/>
              </a:spcAft>
            </a:pPr>
            <a:r>
              <a:rPr lang="en-US" sz="2200" dirty="0"/>
              <a:t>have to file a New York State return.</a:t>
            </a:r>
          </a:p>
          <a:p>
            <a:pPr marL="0" indent="0">
              <a:buNone/>
            </a:pPr>
            <a:r>
              <a:rPr lang="en-US" b="1" dirty="0"/>
              <a:t>Note:</a:t>
            </a:r>
            <a:r>
              <a:rPr lang="en-US" dirty="0"/>
              <a:t> New York City includes the Bronx, Brooklyn, Manhattan, Queens, and Staten Island. </a:t>
            </a:r>
          </a:p>
        </p:txBody>
      </p:sp>
    </p:spTree>
    <p:extLst>
      <p:ext uri="{BB962C8B-B14F-4D97-AF65-F5344CB8AC3E}">
        <p14:creationId xmlns:p14="http://schemas.microsoft.com/office/powerpoint/2010/main" val="103306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D82D8-3AFC-C778-6FCB-6923688F970C}"/>
              </a:ext>
            </a:extLst>
          </p:cNvPr>
          <p:cNvSpPr>
            <a:spLocks noGrp="1"/>
          </p:cNvSpPr>
          <p:nvPr>
            <p:ph type="title"/>
          </p:nvPr>
        </p:nvSpPr>
        <p:spPr>
          <a:xfrm>
            <a:off x="152400" y="-26452"/>
            <a:ext cx="8915400" cy="720090"/>
          </a:xfrm>
        </p:spPr>
        <p:txBody>
          <a:bodyPr>
            <a:normAutofit/>
          </a:bodyPr>
          <a:lstStyle/>
          <a:p>
            <a:r>
              <a:rPr lang="en-US" dirty="0"/>
              <a:t>Part-Year Residents and Nonresidents </a:t>
            </a:r>
          </a:p>
        </p:txBody>
      </p:sp>
      <p:sp>
        <p:nvSpPr>
          <p:cNvPr id="3" name="Content Placeholder 2">
            <a:extLst>
              <a:ext uri="{FF2B5EF4-FFF2-40B4-BE49-F238E27FC236}">
                <a16:creationId xmlns:a16="http://schemas.microsoft.com/office/drawing/2014/main" id="{C5952D4B-A079-280D-B20B-805DB92CB67E}"/>
              </a:ext>
            </a:extLst>
          </p:cNvPr>
          <p:cNvSpPr>
            <a:spLocks noGrp="1"/>
          </p:cNvSpPr>
          <p:nvPr>
            <p:ph idx="1"/>
          </p:nvPr>
        </p:nvSpPr>
        <p:spPr>
          <a:xfrm>
            <a:off x="220578" y="895350"/>
            <a:ext cx="8466221" cy="3554372"/>
          </a:xfrm>
        </p:spPr>
        <p:txBody>
          <a:bodyPr/>
          <a:lstStyle/>
          <a:p>
            <a:r>
              <a:rPr lang="en-US" sz="2400" dirty="0"/>
              <a:t>Taxpayers who changed their New York City or Yonkers resident status during the year must complete Form</a:t>
            </a:r>
            <a:br>
              <a:rPr lang="en-US" sz="2400" dirty="0"/>
            </a:br>
            <a:r>
              <a:rPr lang="en-US" sz="2400" dirty="0"/>
              <a:t>IT-360.1, </a:t>
            </a:r>
            <a:r>
              <a:rPr lang="en-US" sz="2400" i="1" dirty="0"/>
              <a:t>Change of City Resident Status.</a:t>
            </a:r>
          </a:p>
          <a:p>
            <a:pPr>
              <a:spcBef>
                <a:spcPts val="600"/>
              </a:spcBef>
            </a:pPr>
            <a:r>
              <a:rPr lang="en-US" sz="2400" dirty="0"/>
              <a:t>Form IT-360.1 must be included with: </a:t>
            </a:r>
          </a:p>
          <a:p>
            <a:pPr lvl="1">
              <a:spcBef>
                <a:spcPts val="600"/>
              </a:spcBef>
            </a:pPr>
            <a:r>
              <a:rPr lang="en-US" sz="2000" dirty="0"/>
              <a:t>IT-201: to report full-year New York State tax and part-year New York City resident tax, or part-year Yonkers resident income tax surcharge (or both), or </a:t>
            </a:r>
          </a:p>
          <a:p>
            <a:pPr lvl="1">
              <a:spcBef>
                <a:spcPts val="300"/>
              </a:spcBef>
            </a:pPr>
            <a:r>
              <a:rPr lang="en-US" sz="2000" spc="-50" dirty="0"/>
              <a:t>Form IT-203: to report part-year New York State resident tax and part-year New York City resident tax or part-year Yonkers resident income tax surcharge. </a:t>
            </a:r>
          </a:p>
        </p:txBody>
      </p:sp>
    </p:spTree>
    <p:extLst>
      <p:ext uri="{BB962C8B-B14F-4D97-AF65-F5344CB8AC3E}">
        <p14:creationId xmlns:p14="http://schemas.microsoft.com/office/powerpoint/2010/main" val="201447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452"/>
            <a:ext cx="8229600" cy="720090"/>
          </a:xfrm>
        </p:spPr>
        <p:txBody>
          <a:bodyPr>
            <a:normAutofit/>
          </a:bodyPr>
          <a:lstStyle/>
          <a:p>
            <a:r>
              <a:rPr lang="en-US" dirty="0">
                <a:solidFill>
                  <a:srgbClr val="FFD100"/>
                </a:solidFill>
              </a:rPr>
              <a:t>NEW! </a:t>
            </a:r>
            <a:r>
              <a:rPr lang="en-US" dirty="0"/>
              <a:t>Military Service Members </a:t>
            </a:r>
          </a:p>
        </p:txBody>
      </p:sp>
      <p:sp>
        <p:nvSpPr>
          <p:cNvPr id="6" name="Content Placeholder 5"/>
          <p:cNvSpPr>
            <a:spLocks noGrp="1"/>
          </p:cNvSpPr>
          <p:nvPr>
            <p:ph idx="1"/>
          </p:nvPr>
        </p:nvSpPr>
        <p:spPr>
          <a:xfrm>
            <a:off x="180976" y="848334"/>
            <a:ext cx="8810624" cy="3394472"/>
          </a:xfrm>
        </p:spPr>
        <p:txBody>
          <a:bodyPr>
            <a:noAutofit/>
          </a:bodyPr>
          <a:lstStyle/>
          <a:p>
            <a:r>
              <a:rPr lang="en-US" sz="2300" i="1" dirty="0"/>
              <a:t>The Veterans Auto and Education Improvement Act </a:t>
            </a:r>
            <a:r>
              <a:rPr lang="en-US" sz="2300" dirty="0"/>
              <a:t>of 2022 (enacted on January 5, 2023) made changes to the </a:t>
            </a:r>
            <a:r>
              <a:rPr lang="en-US" sz="2300" i="1" dirty="0"/>
              <a:t>Servicemembers Civil Relief Act</a:t>
            </a:r>
            <a:r>
              <a:rPr lang="en-US" sz="2300" dirty="0"/>
              <a:t>. </a:t>
            </a:r>
          </a:p>
          <a:p>
            <a:pPr>
              <a:spcBef>
                <a:spcPts val="600"/>
              </a:spcBef>
            </a:pPr>
            <a:r>
              <a:rPr lang="en-US" sz="2300" dirty="0"/>
              <a:t>Under this act, the spouse of a servicemember may keep their personal residence or domicile for tax filing purposes, or both the servicemember and spouse are authorized to use any of the following for tax filing purposes:</a:t>
            </a:r>
          </a:p>
          <a:p>
            <a:pPr lvl="1">
              <a:spcBef>
                <a:spcPts val="300"/>
              </a:spcBef>
            </a:pPr>
            <a:r>
              <a:rPr lang="en-US" dirty="0"/>
              <a:t>the residence or domicile of the servicemember</a:t>
            </a:r>
          </a:p>
          <a:p>
            <a:pPr lvl="1">
              <a:spcBef>
                <a:spcPts val="0"/>
              </a:spcBef>
            </a:pPr>
            <a:r>
              <a:rPr lang="en-US" dirty="0"/>
              <a:t>the residence or domicile of the spouse</a:t>
            </a:r>
          </a:p>
          <a:p>
            <a:pPr lvl="1">
              <a:spcBef>
                <a:spcPts val="0"/>
              </a:spcBef>
            </a:pPr>
            <a:r>
              <a:rPr lang="en-US" dirty="0"/>
              <a:t>the permanent duty station of the servicemember</a:t>
            </a:r>
          </a:p>
          <a:p>
            <a:endParaRPr lang="en-US" dirty="0"/>
          </a:p>
        </p:txBody>
      </p:sp>
      <p:sp>
        <p:nvSpPr>
          <p:cNvPr id="4" name="TextBox 3">
            <a:extLst>
              <a:ext uri="{FF2B5EF4-FFF2-40B4-BE49-F238E27FC236}">
                <a16:creationId xmlns:a16="http://schemas.microsoft.com/office/drawing/2014/main" id="{BB890332-FE49-4970-F618-AE08F0A0DE4D}"/>
              </a:ext>
            </a:extLst>
          </p:cNvPr>
          <p:cNvSpPr txBox="1"/>
          <p:nvPr/>
        </p:nvSpPr>
        <p:spPr>
          <a:xfrm>
            <a:off x="180975" y="4781550"/>
            <a:ext cx="4573937" cy="288541"/>
          </a:xfrm>
          <a:prstGeom prst="rect">
            <a:avLst/>
          </a:prstGeom>
          <a:noFill/>
        </p:spPr>
        <p:txBody>
          <a:bodyPr wrap="square">
            <a:spAutoFit/>
          </a:bodyPr>
          <a:lstStyle/>
          <a:p>
            <a:r>
              <a:rPr lang="en-US" sz="1275" dirty="0">
                <a:solidFill>
                  <a:schemeClr val="bg1"/>
                </a:solidFill>
                <a:ea typeface="Times New Roman" panose="02020603050405020304" pitchFamily="18" charset="0"/>
              </a:rPr>
              <a:t>Public Law 117-333 </a:t>
            </a:r>
            <a:endParaRPr lang="en-US" sz="1275" dirty="0">
              <a:solidFill>
                <a:schemeClr val="bg1"/>
              </a:solidFill>
            </a:endParaRPr>
          </a:p>
        </p:txBody>
      </p:sp>
      <p:sp>
        <p:nvSpPr>
          <p:cNvPr id="7" name="Slide Number Placeholder 6">
            <a:extLst>
              <a:ext uri="{FF2B5EF4-FFF2-40B4-BE49-F238E27FC236}">
                <a16:creationId xmlns:a16="http://schemas.microsoft.com/office/drawing/2014/main" id="{5E696B20-F880-C3F0-05A5-5A5D55A18B59}"/>
              </a:ext>
            </a:extLst>
          </p:cNvPr>
          <p:cNvSpPr>
            <a:spLocks noGrp="1"/>
          </p:cNvSpPr>
          <p:nvPr>
            <p:ph type="sldNum" sz="quarter" idx="12"/>
          </p:nvPr>
        </p:nvSpPr>
        <p:spPr/>
        <p:txBody>
          <a:bodyPr/>
          <a:lstStyle/>
          <a:p>
            <a:fld id="{461C3A22-55EB-4C03-94E7-1B9314DBFF8B}" type="slidenum">
              <a:rPr lang="en-US" smtClean="0"/>
              <a:pPr/>
              <a:t>38</a:t>
            </a:fld>
            <a:endParaRPr lang="en-US" dirty="0"/>
          </a:p>
        </p:txBody>
      </p:sp>
    </p:spTree>
    <p:extLst>
      <p:ext uri="{BB962C8B-B14F-4D97-AF65-F5344CB8AC3E}">
        <p14:creationId xmlns:p14="http://schemas.microsoft.com/office/powerpoint/2010/main" val="221641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01CED229-3045-C7A2-E74C-94D27E392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AD8D526E-7CD9-4277-8314-5EAF6019EFE9}"/>
              </a:ext>
            </a:extLst>
          </p:cNvPr>
          <p:cNvSpPr>
            <a:spLocks noGrp="1"/>
          </p:cNvSpPr>
          <p:nvPr>
            <p:ph type="ctrTitle"/>
          </p:nvPr>
        </p:nvSpPr>
        <p:spPr>
          <a:xfrm>
            <a:off x="304800" y="2885598"/>
            <a:ext cx="7772400" cy="745808"/>
          </a:xfrm>
        </p:spPr>
        <p:txBody>
          <a:bodyPr/>
          <a:lstStyle/>
          <a:p>
            <a:r>
              <a:rPr lang="en-US" dirty="0"/>
              <a:t>Federal Income </a:t>
            </a:r>
            <a:br>
              <a:rPr lang="en-US" dirty="0"/>
            </a:br>
            <a:r>
              <a:rPr lang="en-US" dirty="0"/>
              <a:t>and Adjustments</a:t>
            </a:r>
          </a:p>
        </p:txBody>
      </p:sp>
    </p:spTree>
    <p:extLst>
      <p:ext uri="{BB962C8B-B14F-4D97-AF65-F5344CB8AC3E}">
        <p14:creationId xmlns:p14="http://schemas.microsoft.com/office/powerpoint/2010/main" val="372339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Agenda</a:t>
            </a:r>
          </a:p>
        </p:txBody>
      </p:sp>
      <p:sp>
        <p:nvSpPr>
          <p:cNvPr id="3" name="Content Placeholder 2"/>
          <p:cNvSpPr>
            <a:spLocks noGrp="1"/>
          </p:cNvSpPr>
          <p:nvPr>
            <p:ph sz="half" idx="1"/>
          </p:nvPr>
        </p:nvSpPr>
        <p:spPr>
          <a:xfrm>
            <a:off x="228600" y="821584"/>
            <a:ext cx="6841273" cy="3751838"/>
          </a:xfrm>
        </p:spPr>
        <p:txBody>
          <a:bodyPr>
            <a:noAutofit/>
          </a:bodyPr>
          <a:lstStyle/>
          <a:p>
            <a:pPr marL="457200" indent="-457200">
              <a:spcBef>
                <a:spcPts val="900"/>
              </a:spcBef>
              <a:buFont typeface="+mj-lt"/>
              <a:buAutoNum type="arabicPeriod" startAt="8"/>
            </a:pPr>
            <a:r>
              <a:rPr lang="en-US" sz="2500" dirty="0"/>
              <a:t>New York State Tax Credits </a:t>
            </a:r>
          </a:p>
          <a:p>
            <a:pPr marL="457200" indent="-457200">
              <a:spcBef>
                <a:spcPts val="900"/>
              </a:spcBef>
              <a:buFont typeface="+mj-lt"/>
              <a:buAutoNum type="arabicPeriod" startAt="8"/>
            </a:pPr>
            <a:r>
              <a:rPr lang="en-US" sz="2500" dirty="0"/>
              <a:t>Partner and Volunteer Filing Reminders</a:t>
            </a:r>
          </a:p>
          <a:p>
            <a:pPr marL="457200" indent="-457200">
              <a:spcBef>
                <a:spcPts val="900"/>
              </a:spcBef>
              <a:buFont typeface="+mj-lt"/>
              <a:buAutoNum type="arabicPeriod" startAt="8"/>
            </a:pPr>
            <a:r>
              <a:rPr lang="en-US" sz="2500" dirty="0"/>
              <a:t>2024 Questions and Answers </a:t>
            </a:r>
          </a:p>
          <a:p>
            <a:pPr marL="342900" indent="-342900">
              <a:spcBef>
                <a:spcPts val="900"/>
              </a:spcBef>
              <a:buFont typeface="+mj-lt"/>
              <a:buAutoNum type="arabicPeriod" startAt="11"/>
            </a:pPr>
            <a:r>
              <a:rPr lang="en-US" sz="2500" dirty="0"/>
              <a:t>Tax Department Notices and Protest Rights </a:t>
            </a:r>
          </a:p>
          <a:p>
            <a:pPr marL="342900" indent="-342900">
              <a:spcBef>
                <a:spcPts val="900"/>
              </a:spcBef>
              <a:buFont typeface="+mj-lt"/>
              <a:buAutoNum type="arabicPeriod" startAt="11"/>
            </a:pPr>
            <a:r>
              <a:rPr lang="en-US" sz="2500" dirty="0"/>
              <a:t> Tax Department Programs and Initiatives </a:t>
            </a:r>
          </a:p>
        </p:txBody>
      </p:sp>
    </p:spTree>
    <p:extLst>
      <p:ext uri="{BB962C8B-B14F-4D97-AF65-F5344CB8AC3E}">
        <p14:creationId xmlns:p14="http://schemas.microsoft.com/office/powerpoint/2010/main" val="268504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9B6E-B414-9DEE-358D-36F58D9B21A0}"/>
              </a:ext>
            </a:extLst>
          </p:cNvPr>
          <p:cNvSpPr>
            <a:spLocks noGrp="1"/>
          </p:cNvSpPr>
          <p:nvPr>
            <p:ph type="title"/>
          </p:nvPr>
        </p:nvSpPr>
        <p:spPr>
          <a:xfrm>
            <a:off x="152400" y="-26452"/>
            <a:ext cx="9220200" cy="720090"/>
          </a:xfrm>
        </p:spPr>
        <p:txBody>
          <a:bodyPr/>
          <a:lstStyle/>
          <a:p>
            <a:r>
              <a:rPr lang="en-US" sz="2950" dirty="0"/>
              <a:t>Federal Income and Adjustments </a:t>
            </a:r>
          </a:p>
        </p:txBody>
      </p:sp>
      <p:sp>
        <p:nvSpPr>
          <p:cNvPr id="3" name="Content Placeholder 2">
            <a:extLst>
              <a:ext uri="{FF2B5EF4-FFF2-40B4-BE49-F238E27FC236}">
                <a16:creationId xmlns:a16="http://schemas.microsoft.com/office/drawing/2014/main" id="{00ABC0F6-3FEA-FB3B-A6B2-2125BFA5CCDD}"/>
              </a:ext>
            </a:extLst>
          </p:cNvPr>
          <p:cNvSpPr>
            <a:spLocks noGrp="1"/>
          </p:cNvSpPr>
          <p:nvPr>
            <p:ph idx="1"/>
          </p:nvPr>
        </p:nvSpPr>
        <p:spPr>
          <a:xfrm>
            <a:off x="304800" y="895350"/>
            <a:ext cx="8686800" cy="3242072"/>
          </a:xfrm>
        </p:spPr>
        <p:txBody>
          <a:bodyPr/>
          <a:lstStyle/>
          <a:p>
            <a:r>
              <a:rPr lang="en-US" b="0" i="0" dirty="0">
                <a:solidFill>
                  <a:srgbClr val="111111"/>
                </a:solidFill>
                <a:effectLst/>
                <a:latin typeface="+mj-lt"/>
              </a:rPr>
              <a:t>The computation of New York State, New York City, and Yonkers income tax is based on the information reported on the federal income tax return, including income and federal adjustments to income.</a:t>
            </a:r>
            <a:endParaRPr lang="en-US" b="1" dirty="0">
              <a:solidFill>
                <a:schemeClr val="tx2"/>
              </a:solidFill>
            </a:endParaRPr>
          </a:p>
          <a:p>
            <a:r>
              <a:rPr lang="en-US" b="1" dirty="0">
                <a:solidFill>
                  <a:schemeClr val="tx2"/>
                </a:solidFill>
              </a:rPr>
              <a:t>Federal adjusted gross income (FAGI) </a:t>
            </a:r>
            <a:r>
              <a:rPr lang="en-US" dirty="0"/>
              <a:t>is gross income minus adjustments to income. </a:t>
            </a:r>
          </a:p>
          <a:p>
            <a:r>
              <a:rPr lang="en-US" b="1" dirty="0">
                <a:solidFill>
                  <a:schemeClr val="tx2"/>
                </a:solidFill>
              </a:rPr>
              <a:t>Gross income </a:t>
            </a:r>
            <a:r>
              <a:rPr lang="en-US" dirty="0"/>
              <a:t>includes wages, dividends, capital gains, business income, retirement distributions, as well as other income.</a:t>
            </a:r>
          </a:p>
        </p:txBody>
      </p:sp>
      <p:sp>
        <p:nvSpPr>
          <p:cNvPr id="4" name="Slide Number Placeholder 3">
            <a:extLst>
              <a:ext uri="{FF2B5EF4-FFF2-40B4-BE49-F238E27FC236}">
                <a16:creationId xmlns:a16="http://schemas.microsoft.com/office/drawing/2014/main" id="{B4942317-542C-CE24-91EB-50C127410843}"/>
              </a:ext>
            </a:extLst>
          </p:cNvPr>
          <p:cNvSpPr>
            <a:spLocks noGrp="1"/>
          </p:cNvSpPr>
          <p:nvPr>
            <p:ph type="sldNum" sz="quarter" idx="12"/>
          </p:nvPr>
        </p:nvSpPr>
        <p:spPr/>
        <p:txBody>
          <a:bodyPr/>
          <a:lstStyle/>
          <a:p>
            <a:fld id="{461C3A22-55EB-4C03-94E7-1B9314DBFF8B}" type="slidenum">
              <a:rPr lang="en-US" smtClean="0"/>
              <a:pPr/>
              <a:t>40</a:t>
            </a:fld>
            <a:endParaRPr lang="en-US" dirty="0"/>
          </a:p>
        </p:txBody>
      </p:sp>
    </p:spTree>
    <p:extLst>
      <p:ext uri="{BB962C8B-B14F-4D97-AF65-F5344CB8AC3E}">
        <p14:creationId xmlns:p14="http://schemas.microsoft.com/office/powerpoint/2010/main" val="1618295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E7275-9C1D-4426-A893-0E757707F6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2892742"/>
            <a:ext cx="7772400" cy="745808"/>
          </a:xfrm>
        </p:spPr>
        <p:txBody>
          <a:bodyPr/>
          <a:lstStyle/>
          <a:p>
            <a:r>
              <a:rPr lang="en-US" dirty="0"/>
              <a:t>Addition and Subtraction Modifications</a:t>
            </a:r>
          </a:p>
        </p:txBody>
      </p:sp>
    </p:spTree>
    <p:extLst>
      <p:ext uri="{BB962C8B-B14F-4D97-AF65-F5344CB8AC3E}">
        <p14:creationId xmlns:p14="http://schemas.microsoft.com/office/powerpoint/2010/main" val="1135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839199" cy="720090"/>
          </a:xfrm>
        </p:spPr>
        <p:txBody>
          <a:bodyPr/>
          <a:lstStyle/>
          <a:p>
            <a:r>
              <a:rPr lang="en-US" sz="3400" dirty="0"/>
              <a:t>New York State Modifications</a:t>
            </a:r>
          </a:p>
        </p:txBody>
      </p:sp>
      <p:sp>
        <p:nvSpPr>
          <p:cNvPr id="3" name="Content Placeholder 2"/>
          <p:cNvSpPr>
            <a:spLocks noGrp="1"/>
          </p:cNvSpPr>
          <p:nvPr>
            <p:ph idx="1"/>
          </p:nvPr>
        </p:nvSpPr>
        <p:spPr>
          <a:xfrm>
            <a:off x="304800" y="901340"/>
            <a:ext cx="8382000" cy="3804010"/>
          </a:xfrm>
        </p:spPr>
        <p:txBody>
          <a:bodyPr/>
          <a:lstStyle/>
          <a:p>
            <a:pPr>
              <a:spcBef>
                <a:spcPts val="1200"/>
              </a:spcBef>
            </a:pPr>
            <a:r>
              <a:rPr lang="en-US" dirty="0"/>
              <a:t>New York State taxes certain items of income not taxed by the federal government. Taxpayers must add these </a:t>
            </a:r>
            <a:r>
              <a:rPr lang="en-US" b="1" dirty="0"/>
              <a:t>New York additions </a:t>
            </a:r>
            <a:r>
              <a:rPr lang="en-US" dirty="0"/>
              <a:t>to FAGI.</a:t>
            </a:r>
          </a:p>
          <a:p>
            <a:pPr>
              <a:spcBef>
                <a:spcPts val="1200"/>
              </a:spcBef>
            </a:pPr>
            <a:r>
              <a:rPr lang="en-US" dirty="0"/>
              <a:t>Similarly, New York State does not tax certain items of income taxed by the federal government. Taxpayers must subtract these </a:t>
            </a:r>
            <a:r>
              <a:rPr lang="en-US" b="1" dirty="0"/>
              <a:t>New York subtractions </a:t>
            </a:r>
            <a:r>
              <a:rPr lang="en-US" dirty="0"/>
              <a:t>from FAGI.  </a:t>
            </a:r>
          </a:p>
          <a:p>
            <a:pPr>
              <a:spcBef>
                <a:spcPts val="1200"/>
              </a:spcBef>
            </a:pPr>
            <a:r>
              <a:rPr lang="en-US" b="1" dirty="0">
                <a:solidFill>
                  <a:schemeClr val="tx2"/>
                </a:solidFill>
              </a:rPr>
              <a:t>New York adjusted gross income (NYAGI) </a:t>
            </a:r>
            <a:r>
              <a:rPr lang="en-US" dirty="0"/>
              <a:t>is</a:t>
            </a:r>
            <a:r>
              <a:rPr lang="en-US" b="1" dirty="0">
                <a:solidFill>
                  <a:schemeClr val="tx2"/>
                </a:solidFill>
              </a:rPr>
              <a:t> </a:t>
            </a:r>
            <a:r>
              <a:rPr lang="en-US" dirty="0"/>
              <a:t>federal adjusted gross income after certain New York additions and New York subtractions (modifications). </a:t>
            </a:r>
          </a:p>
          <a:p>
            <a:pPr>
              <a:spcBef>
                <a:spcPts val="1200"/>
              </a:spcBef>
            </a:pPr>
            <a:endParaRPr lang="en-US" dirty="0"/>
          </a:p>
          <a:p>
            <a:endParaRPr lang="en-US" dirty="0"/>
          </a:p>
          <a:p>
            <a:endParaRPr lang="en-US" dirty="0"/>
          </a:p>
        </p:txBody>
      </p:sp>
    </p:spTree>
    <p:extLst>
      <p:ext uri="{BB962C8B-B14F-4D97-AF65-F5344CB8AC3E}">
        <p14:creationId xmlns:p14="http://schemas.microsoft.com/office/powerpoint/2010/main" val="367248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F773-A444-7F5D-C5E0-E293436FE627}"/>
              </a:ext>
            </a:extLst>
          </p:cNvPr>
          <p:cNvSpPr>
            <a:spLocks noGrp="1"/>
          </p:cNvSpPr>
          <p:nvPr>
            <p:ph type="title"/>
          </p:nvPr>
        </p:nvSpPr>
        <p:spPr/>
        <p:txBody>
          <a:bodyPr/>
          <a:lstStyle/>
          <a:p>
            <a:r>
              <a:rPr lang="en-US" dirty="0"/>
              <a:t>Form IT-225 </a:t>
            </a:r>
          </a:p>
        </p:txBody>
      </p:sp>
      <p:sp>
        <p:nvSpPr>
          <p:cNvPr id="3" name="Content Placeholder 2">
            <a:extLst>
              <a:ext uri="{FF2B5EF4-FFF2-40B4-BE49-F238E27FC236}">
                <a16:creationId xmlns:a16="http://schemas.microsoft.com/office/drawing/2014/main" id="{F3F9FF33-BD2D-337F-6567-F76C8D86DAC1}"/>
              </a:ext>
            </a:extLst>
          </p:cNvPr>
          <p:cNvSpPr>
            <a:spLocks noGrp="1"/>
          </p:cNvSpPr>
          <p:nvPr>
            <p:ph idx="1"/>
          </p:nvPr>
        </p:nvSpPr>
        <p:spPr/>
        <p:txBody>
          <a:bodyPr/>
          <a:lstStyle/>
          <a:p>
            <a:r>
              <a:rPr lang="en-US" dirty="0"/>
              <a:t>New York State Addition and Subtraction modifications are generally reported on Form IT-225, </a:t>
            </a:r>
            <a:r>
              <a:rPr lang="en-US" i="1" dirty="0"/>
              <a:t>New York State Modifications</a:t>
            </a:r>
            <a:r>
              <a:rPr lang="en-US" dirty="0"/>
              <a:t>, unless specifically noted. </a:t>
            </a:r>
          </a:p>
          <a:p>
            <a:endParaRPr lang="en-US" dirty="0"/>
          </a:p>
        </p:txBody>
      </p:sp>
    </p:spTree>
    <p:extLst>
      <p:ext uri="{BB962C8B-B14F-4D97-AF65-F5344CB8AC3E}">
        <p14:creationId xmlns:p14="http://schemas.microsoft.com/office/powerpoint/2010/main" val="2172445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New York State Additions</a:t>
            </a:r>
          </a:p>
        </p:txBody>
      </p:sp>
      <p:sp>
        <p:nvSpPr>
          <p:cNvPr id="3" name="Content Placeholder 2"/>
          <p:cNvSpPr>
            <a:spLocks noGrp="1"/>
          </p:cNvSpPr>
          <p:nvPr>
            <p:ph idx="1"/>
          </p:nvPr>
        </p:nvSpPr>
        <p:spPr>
          <a:xfrm>
            <a:off x="304800" y="1078231"/>
            <a:ext cx="8229600" cy="3550919"/>
          </a:xfrm>
        </p:spPr>
        <p:txBody>
          <a:bodyPr/>
          <a:lstStyle/>
          <a:p>
            <a:pPr>
              <a:spcBef>
                <a:spcPts val="1800"/>
              </a:spcBef>
            </a:pPr>
            <a:r>
              <a:rPr lang="en-US" dirty="0"/>
              <a:t>Public employee 414(h) retirement contributions</a:t>
            </a:r>
          </a:p>
          <a:p>
            <a:pPr>
              <a:spcBef>
                <a:spcPts val="1800"/>
              </a:spcBef>
            </a:pPr>
            <a:r>
              <a:rPr lang="en-US" dirty="0"/>
              <a:t>Interest income on state and local bonds</a:t>
            </a:r>
          </a:p>
          <a:p>
            <a:pPr>
              <a:spcBef>
                <a:spcPts val="1800"/>
              </a:spcBef>
            </a:pPr>
            <a:r>
              <a:rPr lang="en-US" dirty="0"/>
              <a:t>Net gain from casualty and theft loss</a:t>
            </a:r>
          </a:p>
          <a:p>
            <a:pPr>
              <a:spcBef>
                <a:spcPts val="1800"/>
              </a:spcBef>
            </a:pPr>
            <a:r>
              <a:rPr lang="en-US" dirty="0"/>
              <a:t>New York City flexible benefits program (IRC 125) </a:t>
            </a:r>
          </a:p>
          <a:p>
            <a:pPr>
              <a:spcBef>
                <a:spcPts val="1800"/>
              </a:spcBef>
            </a:pPr>
            <a:r>
              <a:rPr lang="en-US" dirty="0"/>
              <a:t>New York’s 529 college savings program distributions</a:t>
            </a:r>
          </a:p>
          <a:p>
            <a:pPr marL="397849" indent="-342900">
              <a:spcBef>
                <a:spcPts val="1800"/>
              </a:spcBef>
            </a:pPr>
            <a:endParaRPr lang="en-US" dirty="0"/>
          </a:p>
          <a:p>
            <a:pPr marL="54949" indent="0">
              <a:spcBef>
                <a:spcPts val="1800"/>
              </a:spcBef>
              <a:buNone/>
            </a:pPr>
            <a:endParaRPr lang="en-US" dirty="0"/>
          </a:p>
        </p:txBody>
      </p:sp>
    </p:spTree>
    <p:extLst>
      <p:ext uri="{BB962C8B-B14F-4D97-AF65-F5344CB8AC3E}">
        <p14:creationId xmlns:p14="http://schemas.microsoft.com/office/powerpoint/2010/main" val="4331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414(h) Retirement Contributions  </a:t>
            </a:r>
          </a:p>
        </p:txBody>
      </p:sp>
      <p:sp>
        <p:nvSpPr>
          <p:cNvPr id="3" name="Content Placeholder 2"/>
          <p:cNvSpPr>
            <a:spLocks noGrp="1"/>
          </p:cNvSpPr>
          <p:nvPr>
            <p:ph idx="1"/>
          </p:nvPr>
        </p:nvSpPr>
        <p:spPr>
          <a:xfrm>
            <a:off x="304800" y="890318"/>
            <a:ext cx="8610600" cy="3967431"/>
          </a:xfrm>
        </p:spPr>
        <p:txBody>
          <a:bodyPr/>
          <a:lstStyle/>
          <a:p>
            <a:r>
              <a:rPr lang="en-US" dirty="0"/>
              <a:t>Taxpayers who are a member of a public employee retirement system must report 414(h) retirement contributions as an addition modification to their FAGI on the New York State return.</a:t>
            </a:r>
          </a:p>
          <a:p>
            <a:r>
              <a:rPr lang="en-US" dirty="0"/>
              <a:t>Public employee retirement systems include:</a:t>
            </a:r>
          </a:p>
          <a:p>
            <a:pPr lvl="1"/>
            <a:r>
              <a:rPr lang="en-US" dirty="0"/>
              <a:t>New York State and Local Retirement System</a:t>
            </a:r>
          </a:p>
          <a:p>
            <a:pPr lvl="1">
              <a:spcBef>
                <a:spcPts val="300"/>
              </a:spcBef>
            </a:pPr>
            <a:r>
              <a:rPr lang="en-US" dirty="0"/>
              <a:t>New York City Retirement System</a:t>
            </a:r>
          </a:p>
          <a:p>
            <a:pPr lvl="1">
              <a:spcBef>
                <a:spcPts val="300"/>
              </a:spcBef>
            </a:pPr>
            <a:r>
              <a:rPr lang="en-US" dirty="0"/>
              <a:t>New York City Police Pension Fund</a:t>
            </a:r>
          </a:p>
          <a:p>
            <a:pPr lvl="1">
              <a:spcBef>
                <a:spcPts val="300"/>
              </a:spcBef>
            </a:pPr>
            <a:r>
              <a:rPr lang="en-US" dirty="0"/>
              <a:t>New York City Teachers Retirement System</a:t>
            </a:r>
          </a:p>
        </p:txBody>
      </p:sp>
    </p:spTree>
    <p:extLst>
      <p:ext uri="{BB962C8B-B14F-4D97-AF65-F5344CB8AC3E}">
        <p14:creationId xmlns:p14="http://schemas.microsoft.com/office/powerpoint/2010/main" val="36912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414(h) Retirement Contributions </a:t>
            </a:r>
          </a:p>
        </p:txBody>
      </p:sp>
      <p:sp>
        <p:nvSpPr>
          <p:cNvPr id="3" name="Content Placeholder 2"/>
          <p:cNvSpPr>
            <a:spLocks noGrp="1"/>
          </p:cNvSpPr>
          <p:nvPr>
            <p:ph idx="1"/>
          </p:nvPr>
        </p:nvSpPr>
        <p:spPr>
          <a:xfrm>
            <a:off x="152400" y="1276350"/>
            <a:ext cx="8839200" cy="2590800"/>
          </a:xfrm>
        </p:spPr>
        <p:txBody>
          <a:bodyPr/>
          <a:lstStyle/>
          <a:p>
            <a:r>
              <a:rPr lang="en-US" dirty="0"/>
              <a:t>414(h) retirement contributions are reported to the employee in box 14 on Form W-2.  </a:t>
            </a:r>
          </a:p>
          <a:p>
            <a:pPr>
              <a:spcBef>
                <a:spcPts val="1000"/>
              </a:spcBef>
            </a:pPr>
            <a:r>
              <a:rPr lang="en-US" dirty="0"/>
              <a:t>This addition modification is reported on:</a:t>
            </a:r>
          </a:p>
          <a:p>
            <a:pPr lvl="1">
              <a:spcBef>
                <a:spcPts val="1000"/>
              </a:spcBef>
            </a:pPr>
            <a:r>
              <a:rPr lang="en-US" dirty="0"/>
              <a:t>Line 21 of Form IT-201 (</a:t>
            </a:r>
            <a:r>
              <a:rPr lang="en-US" i="1" dirty="0"/>
              <a:t>Residents), </a:t>
            </a:r>
            <a:r>
              <a:rPr lang="en-US" dirty="0"/>
              <a:t>and </a:t>
            </a:r>
          </a:p>
          <a:p>
            <a:pPr lvl="1">
              <a:spcBef>
                <a:spcPts val="1000"/>
              </a:spcBef>
            </a:pPr>
            <a:r>
              <a:rPr lang="en-US" dirty="0"/>
              <a:t>Line 21 of Form IT-203 (</a:t>
            </a:r>
            <a:r>
              <a:rPr lang="en-US" i="1" dirty="0"/>
              <a:t>Nonresidents and Part-year Residents)  </a:t>
            </a:r>
          </a:p>
        </p:txBody>
      </p:sp>
    </p:spTree>
    <p:extLst>
      <p:ext uri="{BB962C8B-B14F-4D97-AF65-F5344CB8AC3E}">
        <p14:creationId xmlns:p14="http://schemas.microsoft.com/office/powerpoint/2010/main" val="58695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C28C-9F0E-F3A6-0529-A95364463A56}"/>
              </a:ext>
            </a:extLst>
          </p:cNvPr>
          <p:cNvSpPr>
            <a:spLocks noGrp="1"/>
          </p:cNvSpPr>
          <p:nvPr>
            <p:ph type="title"/>
          </p:nvPr>
        </p:nvSpPr>
        <p:spPr>
          <a:xfrm>
            <a:off x="152400" y="-26452"/>
            <a:ext cx="8762999" cy="720090"/>
          </a:xfrm>
        </p:spPr>
        <p:txBody>
          <a:bodyPr/>
          <a:lstStyle/>
          <a:p>
            <a:r>
              <a:rPr lang="en-US" sz="2800" dirty="0"/>
              <a:t>New York City Flexible Benefits Program (IRC 125)</a:t>
            </a:r>
          </a:p>
        </p:txBody>
      </p:sp>
      <p:sp>
        <p:nvSpPr>
          <p:cNvPr id="3" name="Content Placeholder 2">
            <a:extLst>
              <a:ext uri="{FF2B5EF4-FFF2-40B4-BE49-F238E27FC236}">
                <a16:creationId xmlns:a16="http://schemas.microsoft.com/office/drawing/2014/main" id="{5BDBF393-819C-8B70-1B2D-AC395E57A9E1}"/>
              </a:ext>
            </a:extLst>
          </p:cNvPr>
          <p:cNvSpPr>
            <a:spLocks noGrp="1"/>
          </p:cNvSpPr>
          <p:nvPr>
            <p:ph idx="1"/>
          </p:nvPr>
        </p:nvSpPr>
        <p:spPr>
          <a:xfrm>
            <a:off x="304800" y="925831"/>
            <a:ext cx="8839200" cy="3394472"/>
          </a:xfrm>
        </p:spPr>
        <p:txBody>
          <a:bodyPr/>
          <a:lstStyle/>
          <a:p>
            <a:r>
              <a:rPr lang="en-US" dirty="0"/>
              <a:t>Taxpayers who participate in a New York City flexible benefits program (IRC 125), must report the amount deducted or deferred from their salary as an addition modification. </a:t>
            </a:r>
          </a:p>
          <a:p>
            <a:r>
              <a:rPr lang="en-US" dirty="0"/>
              <a:t>This modification is for flexible benefits programs established by New York City or </a:t>
            </a:r>
            <a:r>
              <a:rPr lang="en-US" i="1" dirty="0"/>
              <a:t>certain other New York City public employers.</a:t>
            </a:r>
          </a:p>
          <a:p>
            <a:r>
              <a:rPr lang="en-US" dirty="0"/>
              <a:t>Form IT-225 instructions includes a list of </a:t>
            </a:r>
            <a:r>
              <a:rPr lang="en-US" i="1" dirty="0"/>
              <a:t>certain other New York City public employers. </a:t>
            </a:r>
            <a:endParaRPr lang="en-US" dirty="0"/>
          </a:p>
        </p:txBody>
      </p:sp>
    </p:spTree>
    <p:extLst>
      <p:ext uri="{BB962C8B-B14F-4D97-AF65-F5344CB8AC3E}">
        <p14:creationId xmlns:p14="http://schemas.microsoft.com/office/powerpoint/2010/main" val="2591297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59B8-C1AE-C700-3F82-90DEF2E11256}"/>
              </a:ext>
            </a:extLst>
          </p:cNvPr>
          <p:cNvSpPr>
            <a:spLocks noGrp="1"/>
          </p:cNvSpPr>
          <p:nvPr>
            <p:ph type="title"/>
          </p:nvPr>
        </p:nvSpPr>
        <p:spPr>
          <a:xfrm>
            <a:off x="152400" y="-26452"/>
            <a:ext cx="8915399" cy="720090"/>
          </a:xfrm>
        </p:spPr>
        <p:txBody>
          <a:bodyPr/>
          <a:lstStyle/>
          <a:p>
            <a:r>
              <a:rPr lang="en-US" sz="2800" dirty="0"/>
              <a:t>New York City Flexible Benefits Program (IRC 125)</a:t>
            </a:r>
          </a:p>
        </p:txBody>
      </p:sp>
      <p:sp>
        <p:nvSpPr>
          <p:cNvPr id="3" name="Content Placeholder 2">
            <a:extLst>
              <a:ext uri="{FF2B5EF4-FFF2-40B4-BE49-F238E27FC236}">
                <a16:creationId xmlns:a16="http://schemas.microsoft.com/office/drawing/2014/main" id="{AA3CA1BB-1A47-1DFB-2189-8F818F815DB7}"/>
              </a:ext>
            </a:extLst>
          </p:cNvPr>
          <p:cNvSpPr>
            <a:spLocks noGrp="1"/>
          </p:cNvSpPr>
          <p:nvPr>
            <p:ph idx="1"/>
          </p:nvPr>
        </p:nvSpPr>
        <p:spPr>
          <a:xfrm>
            <a:off x="152401" y="925831"/>
            <a:ext cx="8915398" cy="3394472"/>
          </a:xfrm>
        </p:spPr>
        <p:txBody>
          <a:bodyPr/>
          <a:lstStyle/>
          <a:p>
            <a:r>
              <a:rPr lang="en-US" dirty="0"/>
              <a:t>IRC 125 benefit plan amounts are reported to the employee in box 14 on Form W-2.  </a:t>
            </a:r>
          </a:p>
          <a:p>
            <a:pPr>
              <a:spcBef>
                <a:spcPts val="1000"/>
              </a:spcBef>
            </a:pPr>
            <a:r>
              <a:rPr lang="en-US" dirty="0"/>
              <a:t>This addition modification is reported on:</a:t>
            </a:r>
          </a:p>
          <a:p>
            <a:pPr lvl="1">
              <a:spcBef>
                <a:spcPts val="1000"/>
              </a:spcBef>
            </a:pPr>
            <a:r>
              <a:rPr lang="en-US" dirty="0"/>
              <a:t>Line 23 of Form IT-201 (</a:t>
            </a:r>
            <a:r>
              <a:rPr lang="en-US" i="1" dirty="0"/>
              <a:t>Residents), </a:t>
            </a:r>
            <a:r>
              <a:rPr lang="en-US" dirty="0"/>
              <a:t>and </a:t>
            </a:r>
          </a:p>
          <a:p>
            <a:pPr lvl="1">
              <a:spcBef>
                <a:spcPts val="1000"/>
              </a:spcBef>
            </a:pPr>
            <a:r>
              <a:rPr lang="en-US" dirty="0"/>
              <a:t>Line 22 of Form IT-203 (</a:t>
            </a:r>
            <a:r>
              <a:rPr lang="en-US" i="1" dirty="0"/>
              <a:t>Nonresidents and Part-year Residents)  </a:t>
            </a:r>
          </a:p>
          <a:p>
            <a:endParaRPr lang="en-US" dirty="0"/>
          </a:p>
        </p:txBody>
      </p:sp>
    </p:spTree>
    <p:extLst>
      <p:ext uri="{BB962C8B-B14F-4D97-AF65-F5344CB8AC3E}">
        <p14:creationId xmlns:p14="http://schemas.microsoft.com/office/powerpoint/2010/main" val="299886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9144000" cy="720090"/>
          </a:xfrm>
        </p:spPr>
        <p:txBody>
          <a:bodyPr/>
          <a:lstStyle/>
          <a:p>
            <a:r>
              <a:rPr lang="en-US" sz="3100" dirty="0"/>
              <a:t>Interest Income and Casualty and Theft Losses </a:t>
            </a:r>
          </a:p>
        </p:txBody>
      </p:sp>
      <p:sp>
        <p:nvSpPr>
          <p:cNvPr id="5" name="Content Placeholder 2"/>
          <p:cNvSpPr>
            <a:spLocks noGrp="1"/>
          </p:cNvSpPr>
          <p:nvPr>
            <p:ph idx="1"/>
          </p:nvPr>
        </p:nvSpPr>
        <p:spPr>
          <a:xfrm>
            <a:off x="304800" y="1263565"/>
            <a:ext cx="8229600" cy="2905505"/>
          </a:xfrm>
        </p:spPr>
        <p:txBody>
          <a:bodyPr/>
          <a:lstStyle/>
          <a:p>
            <a:r>
              <a:rPr lang="en-US" b="1" dirty="0">
                <a:solidFill>
                  <a:srgbClr val="007681"/>
                </a:solidFill>
              </a:rPr>
              <a:t>Interest income on state and local bonds:</a:t>
            </a:r>
          </a:p>
          <a:p>
            <a:pPr lvl="1">
              <a:spcBef>
                <a:spcPts val="600"/>
              </a:spcBef>
            </a:pPr>
            <a:r>
              <a:rPr lang="en-US" dirty="0"/>
              <a:t>If from state and local bonds other than New York State or it’s local governments, addition modification must be made.</a:t>
            </a:r>
          </a:p>
          <a:p>
            <a:pPr>
              <a:spcBef>
                <a:spcPts val="3600"/>
              </a:spcBef>
            </a:pPr>
            <a:r>
              <a:rPr lang="en-US" b="1" dirty="0">
                <a:solidFill>
                  <a:srgbClr val="007681"/>
                </a:solidFill>
              </a:rPr>
              <a:t>Net gain from casualty and theft loss:</a:t>
            </a:r>
          </a:p>
          <a:p>
            <a:pPr lvl="1">
              <a:spcBef>
                <a:spcPts val="600"/>
              </a:spcBef>
            </a:pPr>
            <a:r>
              <a:rPr lang="en-US" dirty="0"/>
              <a:t>New York itemized deduction for a casualty or theft that results in a net gain, addition modification must be made.</a:t>
            </a:r>
          </a:p>
          <a:p>
            <a:pPr marL="0" indent="0">
              <a:buNone/>
            </a:pPr>
            <a:endParaRPr lang="en-US" dirty="0"/>
          </a:p>
          <a:p>
            <a:pPr marL="0" indent="0">
              <a:buNone/>
            </a:pPr>
            <a:endParaRPr lang="en-US" dirty="0"/>
          </a:p>
          <a:p>
            <a:pPr marL="439588"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1476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26" name="Picture 25" descr="Graphical user interface, website&#10;&#10;Description automatically generated">
            <a:extLst>
              <a:ext uri="{FF2B5EF4-FFF2-40B4-BE49-F238E27FC236}">
                <a16:creationId xmlns:a16="http://schemas.microsoft.com/office/drawing/2014/main" id="{45BF6AC2-5A47-3272-A622-D4954F960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0" y="0"/>
            <a:ext cx="9144000" cy="5143500"/>
          </a:xfrm>
          <a:prstGeom prst="rect">
            <a:avLst/>
          </a:prstGeom>
        </p:spPr>
      </p:pic>
      <p:sp>
        <p:nvSpPr>
          <p:cNvPr id="17" name="Title 16">
            <a:extLst>
              <a:ext uri="{FF2B5EF4-FFF2-40B4-BE49-F238E27FC236}">
                <a16:creationId xmlns:a16="http://schemas.microsoft.com/office/drawing/2014/main" id="{DF49C427-E261-BE48-17F6-BA9B27403A33}"/>
              </a:ext>
            </a:extLst>
          </p:cNvPr>
          <p:cNvSpPr>
            <a:spLocks noGrp="1"/>
          </p:cNvSpPr>
          <p:nvPr>
            <p:ph type="ctrTitle"/>
          </p:nvPr>
        </p:nvSpPr>
        <p:spPr>
          <a:xfrm>
            <a:off x="304800" y="3078955"/>
            <a:ext cx="7467600" cy="746125"/>
          </a:xfrm>
        </p:spPr>
        <p:txBody>
          <a:bodyPr/>
          <a:lstStyle/>
          <a:p>
            <a:r>
              <a:rPr lang="en-US" dirty="0"/>
              <a:t>Partner and Volunteer Requirements</a:t>
            </a:r>
          </a:p>
        </p:txBody>
      </p:sp>
      <p:sp>
        <p:nvSpPr>
          <p:cNvPr id="18" name="Subtitle 17">
            <a:extLst>
              <a:ext uri="{FF2B5EF4-FFF2-40B4-BE49-F238E27FC236}">
                <a16:creationId xmlns:a16="http://schemas.microsoft.com/office/drawing/2014/main" id="{A832C910-F372-F95F-674D-617A0E510CE1}"/>
              </a:ext>
            </a:extLst>
          </p:cNvPr>
          <p:cNvSpPr>
            <a:spLocks noGrp="1"/>
          </p:cNvSpPr>
          <p:nvPr>
            <p:ph type="subTitle" idx="1"/>
          </p:nvPr>
        </p:nvSpPr>
        <p:spPr>
          <a:xfrm>
            <a:off x="304800" y="3257550"/>
            <a:ext cx="6400800" cy="388937"/>
          </a:xfrm>
        </p:spPr>
        <p:txBody>
          <a:bodyPr/>
          <a:lstStyle/>
          <a:p>
            <a:br>
              <a:rPr lang="en-US" dirty="0"/>
            </a:br>
            <a:endParaRPr lang="en-US" dirty="0"/>
          </a:p>
        </p:txBody>
      </p:sp>
    </p:spTree>
    <p:extLst>
      <p:ext uri="{BB962C8B-B14F-4D97-AF65-F5344CB8AC3E}">
        <p14:creationId xmlns:p14="http://schemas.microsoft.com/office/powerpoint/2010/main" val="19964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sz="3200" dirty="0"/>
              <a:t>NYS 529 College Savings Plan Distributions</a:t>
            </a:r>
          </a:p>
        </p:txBody>
      </p:sp>
      <p:sp>
        <p:nvSpPr>
          <p:cNvPr id="3" name="Content Placeholder 2"/>
          <p:cNvSpPr>
            <a:spLocks noGrp="1"/>
          </p:cNvSpPr>
          <p:nvPr>
            <p:ph idx="1"/>
          </p:nvPr>
        </p:nvSpPr>
        <p:spPr>
          <a:xfrm>
            <a:off x="304800" y="1078231"/>
            <a:ext cx="8229600" cy="3550919"/>
          </a:xfrm>
        </p:spPr>
        <p:txBody>
          <a:bodyPr/>
          <a:lstStyle/>
          <a:p>
            <a:pPr marL="397849" indent="-342900">
              <a:spcBef>
                <a:spcPts val="600"/>
              </a:spcBef>
              <a:spcAft>
                <a:spcPts val="600"/>
              </a:spcAft>
            </a:pPr>
            <a:r>
              <a:rPr lang="en-US" dirty="0"/>
              <a:t>The New York State addback does not apply to withdrawals used for </a:t>
            </a:r>
            <a:r>
              <a:rPr lang="en-US" b="1" i="1" dirty="0"/>
              <a:t>qualified</a:t>
            </a:r>
            <a:r>
              <a:rPr lang="en-US" dirty="0"/>
              <a:t> education expenses. </a:t>
            </a:r>
          </a:p>
          <a:p>
            <a:pPr marL="397849" indent="-342900"/>
            <a:r>
              <a:rPr lang="en-US" dirty="0"/>
              <a:t>If a </a:t>
            </a:r>
            <a:r>
              <a:rPr lang="en-US" b="1" i="1" dirty="0"/>
              <a:t>nonqualified</a:t>
            </a:r>
            <a:r>
              <a:rPr lang="en-US" dirty="0"/>
              <a:t> withdrawal was made from a NYS 529 college saving program, the taxpayer must complete the worksheets for IT-201, lines 22 and 30 of the New York return to compute the amount of any required amounts.</a:t>
            </a:r>
          </a:p>
          <a:p>
            <a:pPr marL="54949" indent="0">
              <a:buNone/>
            </a:pPr>
            <a:endParaRPr lang="en-US" dirty="0"/>
          </a:p>
        </p:txBody>
      </p:sp>
    </p:spTree>
    <p:extLst>
      <p:ext uri="{BB962C8B-B14F-4D97-AF65-F5344CB8AC3E}">
        <p14:creationId xmlns:p14="http://schemas.microsoft.com/office/powerpoint/2010/main" val="197752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7BF89-89CD-454D-BE60-2D4C0CA09013}"/>
              </a:ext>
            </a:extLst>
          </p:cNvPr>
          <p:cNvSpPr>
            <a:spLocks noGrp="1"/>
          </p:cNvSpPr>
          <p:nvPr>
            <p:ph idx="1"/>
          </p:nvPr>
        </p:nvSpPr>
        <p:spPr>
          <a:xfrm>
            <a:off x="304800" y="1200150"/>
            <a:ext cx="8229600" cy="3189820"/>
          </a:xfrm>
        </p:spPr>
        <p:txBody>
          <a:bodyPr/>
          <a:lstStyle/>
          <a:p>
            <a:pPr>
              <a:spcBef>
                <a:spcPts val="2400"/>
              </a:spcBef>
            </a:pPr>
            <a:r>
              <a:rPr lang="en-US" dirty="0"/>
              <a:t>Qualified apprenticeship expenses are a qualified use of a 529 savings program.</a:t>
            </a:r>
          </a:p>
          <a:p>
            <a:pPr>
              <a:spcBef>
                <a:spcPts val="2400"/>
              </a:spcBef>
            </a:pPr>
            <a:r>
              <a:rPr lang="en-US" dirty="0"/>
              <a:t>Programs must be registered and certified with the Secretary of Labor.</a:t>
            </a:r>
          </a:p>
          <a:p>
            <a:pPr>
              <a:spcBef>
                <a:spcPts val="2400"/>
              </a:spcBef>
            </a:pPr>
            <a:r>
              <a:rPr lang="en-US" dirty="0"/>
              <a:t>The NYS Department of Labor (DOL) has a list of active </a:t>
            </a:r>
            <a:r>
              <a:rPr lang="en-US" dirty="0">
                <a:hlinkClick r:id="rId3"/>
              </a:rPr>
              <a:t>apprenticeship programs</a:t>
            </a:r>
            <a:r>
              <a:rPr lang="en-US" dirty="0"/>
              <a:t> in New York that would qualify. </a:t>
            </a:r>
          </a:p>
        </p:txBody>
      </p:sp>
      <p:sp>
        <p:nvSpPr>
          <p:cNvPr id="6" name="Slide Number Placeholder 5">
            <a:extLst>
              <a:ext uri="{FF2B5EF4-FFF2-40B4-BE49-F238E27FC236}">
                <a16:creationId xmlns:a16="http://schemas.microsoft.com/office/drawing/2014/main" id="{49F66C3A-83D6-4B78-A86C-475C53B953AC}"/>
              </a:ext>
            </a:extLst>
          </p:cNvPr>
          <p:cNvSpPr>
            <a:spLocks noGrp="1"/>
          </p:cNvSpPr>
          <p:nvPr>
            <p:ph type="sldNum" sz="quarter" idx="12"/>
          </p:nvPr>
        </p:nvSpPr>
        <p:spPr/>
        <p:txBody>
          <a:bodyPr/>
          <a:lstStyle/>
          <a:p>
            <a:fld id="{461C3A22-55EB-4C03-94E7-1B9314DBFF8B}" type="slidenum">
              <a:rPr lang="en-US" smtClean="0"/>
              <a:pPr/>
              <a:t>51</a:t>
            </a:fld>
            <a:endParaRPr lang="en-US" dirty="0"/>
          </a:p>
        </p:txBody>
      </p:sp>
      <p:sp>
        <p:nvSpPr>
          <p:cNvPr id="4" name="Title 1">
            <a:extLst>
              <a:ext uri="{FF2B5EF4-FFF2-40B4-BE49-F238E27FC236}">
                <a16:creationId xmlns:a16="http://schemas.microsoft.com/office/drawing/2014/main" id="{DC882BFC-145E-143F-07C2-BEBF6CAED6DE}"/>
              </a:ext>
            </a:extLst>
          </p:cNvPr>
          <p:cNvSpPr>
            <a:spLocks noGrp="1"/>
          </p:cNvSpPr>
          <p:nvPr>
            <p:ph type="title"/>
          </p:nvPr>
        </p:nvSpPr>
        <p:spPr>
          <a:xfrm>
            <a:off x="152400" y="-26988"/>
            <a:ext cx="8991600" cy="720726"/>
          </a:xfrm>
        </p:spPr>
        <p:txBody>
          <a:bodyPr/>
          <a:lstStyle/>
          <a:p>
            <a:r>
              <a:rPr lang="en-US" sz="3200" dirty="0"/>
              <a:t>NYS 529 College Savings Plan Distributions</a:t>
            </a:r>
          </a:p>
        </p:txBody>
      </p:sp>
    </p:spTree>
    <p:extLst>
      <p:ext uri="{BB962C8B-B14F-4D97-AF65-F5344CB8AC3E}">
        <p14:creationId xmlns:p14="http://schemas.microsoft.com/office/powerpoint/2010/main" val="105782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Common New York State Subtractions</a:t>
            </a:r>
          </a:p>
        </p:txBody>
      </p:sp>
      <p:sp>
        <p:nvSpPr>
          <p:cNvPr id="5" name="Content Placeholder 4">
            <a:extLst>
              <a:ext uri="{FF2B5EF4-FFF2-40B4-BE49-F238E27FC236}">
                <a16:creationId xmlns:a16="http://schemas.microsoft.com/office/drawing/2014/main" id="{08012A75-6B4E-46EB-834C-58A3916FA346}"/>
              </a:ext>
            </a:extLst>
          </p:cNvPr>
          <p:cNvSpPr>
            <a:spLocks noGrp="1"/>
          </p:cNvSpPr>
          <p:nvPr>
            <p:ph idx="1"/>
          </p:nvPr>
        </p:nvSpPr>
        <p:spPr>
          <a:xfrm>
            <a:off x="190500" y="819150"/>
            <a:ext cx="8763000" cy="3886199"/>
          </a:xfrm>
        </p:spPr>
        <p:txBody>
          <a:bodyPr>
            <a:normAutofit fontScale="92500"/>
          </a:bodyPr>
          <a:lstStyle/>
          <a:p>
            <a:pPr marL="274320">
              <a:lnSpc>
                <a:spcPct val="120000"/>
              </a:lnSpc>
              <a:spcBef>
                <a:spcPts val="600"/>
              </a:spcBef>
              <a:buSzPct val="100000"/>
            </a:pPr>
            <a:r>
              <a:rPr lang="en-US" dirty="0"/>
              <a:t>Refunds, credits, or offsets of state and local income taxes</a:t>
            </a:r>
          </a:p>
          <a:p>
            <a:pPr marL="274320">
              <a:lnSpc>
                <a:spcPct val="120000"/>
              </a:lnSpc>
              <a:spcBef>
                <a:spcPts val="600"/>
              </a:spcBef>
              <a:buSzPct val="100000"/>
            </a:pPr>
            <a:r>
              <a:rPr lang="en-US" dirty="0"/>
              <a:t>Qualified moving expense reimbursements or expenses</a:t>
            </a:r>
          </a:p>
          <a:p>
            <a:pPr marL="274320">
              <a:lnSpc>
                <a:spcPct val="120000"/>
              </a:lnSpc>
              <a:spcBef>
                <a:spcPts val="600"/>
              </a:spcBef>
              <a:buSzPct val="100000"/>
            </a:pPr>
            <a:r>
              <a:rPr lang="en-US" dirty="0"/>
              <a:t>Interest on U.S. government bonds</a:t>
            </a:r>
          </a:p>
          <a:p>
            <a:pPr marL="274320">
              <a:lnSpc>
                <a:spcPct val="120000"/>
              </a:lnSpc>
              <a:spcBef>
                <a:spcPts val="600"/>
              </a:spcBef>
              <a:buSzPct val="100000"/>
            </a:pPr>
            <a:r>
              <a:rPr lang="en-US" dirty="0"/>
              <a:t>New York 529 college savings program</a:t>
            </a:r>
          </a:p>
          <a:p>
            <a:pPr marL="274320">
              <a:lnSpc>
                <a:spcPct val="120000"/>
              </a:lnSpc>
              <a:spcBef>
                <a:spcPts val="600"/>
              </a:spcBef>
              <a:buSzPct val="100000"/>
            </a:pPr>
            <a:r>
              <a:rPr lang="en-US" dirty="0"/>
              <a:t>deduction for student loans discharged due to death or disability</a:t>
            </a:r>
          </a:p>
          <a:p>
            <a:pPr marL="274320">
              <a:lnSpc>
                <a:spcPct val="120000"/>
              </a:lnSpc>
              <a:spcBef>
                <a:spcPts val="600"/>
              </a:spcBef>
              <a:buSzPct val="100000"/>
            </a:pPr>
            <a:r>
              <a:rPr lang="en-US" dirty="0"/>
              <a:t>$20,000 pension/annuity exclusion for taxpayers 59½ or older</a:t>
            </a:r>
          </a:p>
          <a:p>
            <a:pPr marL="274320">
              <a:lnSpc>
                <a:spcPct val="120000"/>
              </a:lnSpc>
              <a:spcBef>
                <a:spcPts val="600"/>
              </a:spcBef>
              <a:buSzPct val="100000"/>
            </a:pPr>
            <a:r>
              <a:rPr lang="en-US" dirty="0"/>
              <a:t>Pensions of New York State, local, or federal government employees</a:t>
            </a:r>
          </a:p>
          <a:p>
            <a:pPr>
              <a:lnSpc>
                <a:spcPct val="120000"/>
              </a:lnSpc>
              <a:spcBef>
                <a:spcPts val="600"/>
              </a:spcBef>
            </a:pPr>
            <a:endParaRPr lang="en-US" dirty="0"/>
          </a:p>
        </p:txBody>
      </p:sp>
    </p:spTree>
    <p:extLst>
      <p:ext uri="{BB962C8B-B14F-4D97-AF65-F5344CB8AC3E}">
        <p14:creationId xmlns:p14="http://schemas.microsoft.com/office/powerpoint/2010/main" val="29322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452"/>
            <a:ext cx="8229600" cy="720090"/>
          </a:xfrm>
        </p:spPr>
        <p:txBody>
          <a:bodyPr/>
          <a:lstStyle/>
          <a:p>
            <a:r>
              <a:rPr lang="en-US" dirty="0"/>
              <a:t>New York State Modifications</a:t>
            </a:r>
          </a:p>
        </p:txBody>
      </p:sp>
      <p:sp>
        <p:nvSpPr>
          <p:cNvPr id="5" name="Content Placeholder 2"/>
          <p:cNvSpPr>
            <a:spLocks noGrp="1"/>
          </p:cNvSpPr>
          <p:nvPr>
            <p:ph idx="1"/>
          </p:nvPr>
        </p:nvSpPr>
        <p:spPr>
          <a:xfrm>
            <a:off x="381000" y="895350"/>
            <a:ext cx="8610600" cy="3622675"/>
          </a:xfrm>
        </p:spPr>
        <p:txBody>
          <a:bodyPr/>
          <a:lstStyle/>
          <a:p>
            <a:pPr>
              <a:spcAft>
                <a:spcPts val="1200"/>
              </a:spcAft>
              <a:buSzPct val="100000"/>
            </a:pPr>
            <a:r>
              <a:rPr lang="en-US" sz="2200" b="1" spc="-50" dirty="0">
                <a:solidFill>
                  <a:srgbClr val="007681"/>
                </a:solidFill>
              </a:rPr>
              <a:t>Refunds, credits, or offsets of state and local income taxes</a:t>
            </a:r>
          </a:p>
          <a:p>
            <a:pPr marL="339725" indent="-339725">
              <a:buSzPct val="100000"/>
            </a:pPr>
            <a:r>
              <a:rPr lang="en-US" sz="2200" b="1" dirty="0">
                <a:solidFill>
                  <a:srgbClr val="007681"/>
                </a:solidFill>
              </a:rPr>
              <a:t>Qualified moving expense reimbursements and </a:t>
            </a:r>
            <a:br>
              <a:rPr lang="en-US" sz="2200" b="1" dirty="0">
                <a:solidFill>
                  <a:srgbClr val="007681"/>
                </a:solidFill>
              </a:rPr>
            </a:br>
            <a:r>
              <a:rPr lang="en-US" sz="2200" b="1" dirty="0">
                <a:solidFill>
                  <a:srgbClr val="007681"/>
                </a:solidFill>
              </a:rPr>
              <a:t>moving expenses</a:t>
            </a:r>
          </a:p>
          <a:p>
            <a:pPr marL="724364" lvl="1" indent="-339725">
              <a:spcAft>
                <a:spcPts val="1200"/>
              </a:spcAft>
              <a:buSzPct val="100000"/>
            </a:pPr>
            <a:r>
              <a:rPr lang="en-US" sz="2000" spc="-50" dirty="0"/>
              <a:t>If a taxpayer received any qualified moving expense reimbursements or paid any moving expenses, there is a subtraction modification</a:t>
            </a:r>
          </a:p>
          <a:p>
            <a:pPr marL="396875" indent="-342900">
              <a:spcBef>
                <a:spcPts val="600"/>
              </a:spcBef>
              <a:buSzPct val="100000"/>
            </a:pPr>
            <a:r>
              <a:rPr lang="en-US" sz="2200" b="1" spc="-50" dirty="0">
                <a:solidFill>
                  <a:srgbClr val="007681"/>
                </a:solidFill>
              </a:rPr>
              <a:t>Interest on U.S. government bonds</a:t>
            </a:r>
          </a:p>
          <a:p>
            <a:pPr marL="0" indent="0">
              <a:spcBef>
                <a:spcPts val="3000"/>
              </a:spcBef>
              <a:buNone/>
            </a:pPr>
            <a:endParaRPr lang="en-US" b="1" spc="-50" dirty="0">
              <a:solidFill>
                <a:srgbClr val="007681"/>
              </a:solidFill>
            </a:endParaRPr>
          </a:p>
          <a:p>
            <a:endParaRPr lang="en-US" dirty="0"/>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92989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87918" tIns="43959" rIns="87918" bIns="43959" rtlCol="0" anchor="ctr">
            <a:noAutofit/>
          </a:bodyPr>
          <a:lstStyle/>
          <a:p>
            <a:r>
              <a:rPr lang="en-US" dirty="0"/>
              <a:t>NYS-529 College Savings Program</a:t>
            </a:r>
          </a:p>
        </p:txBody>
      </p:sp>
      <p:sp>
        <p:nvSpPr>
          <p:cNvPr id="3" name="Content Placeholder 2"/>
          <p:cNvSpPr>
            <a:spLocks noGrp="1"/>
          </p:cNvSpPr>
          <p:nvPr>
            <p:ph idx="1"/>
          </p:nvPr>
        </p:nvSpPr>
        <p:spPr>
          <a:xfrm>
            <a:off x="304800" y="963000"/>
            <a:ext cx="8458200" cy="3589949"/>
          </a:xfrm>
        </p:spPr>
        <p:txBody>
          <a:bodyPr/>
          <a:lstStyle/>
          <a:p>
            <a:pPr>
              <a:spcBef>
                <a:spcPts val="800"/>
              </a:spcBef>
            </a:pPr>
            <a:r>
              <a:rPr lang="en-US" sz="2200" dirty="0"/>
              <a:t>Contributions to a New York 529 college savings program may be deducted from federal income as a New York subtraction</a:t>
            </a:r>
          </a:p>
          <a:p>
            <a:pPr>
              <a:spcBef>
                <a:spcPts val="800"/>
              </a:spcBef>
            </a:pPr>
            <a:r>
              <a:rPr lang="en-US" sz="2200" dirty="0"/>
              <a:t>Contributions are the amount contributed to the program up to $5,000 ($10,000 for married filing a joint return)</a:t>
            </a:r>
          </a:p>
          <a:p>
            <a:pPr>
              <a:spcBef>
                <a:spcPts val="800"/>
              </a:spcBef>
            </a:pPr>
            <a:r>
              <a:rPr lang="en-US" sz="2200" dirty="0"/>
              <a:t>Only payments made during the taxable year can be claimed  </a:t>
            </a:r>
          </a:p>
          <a:p>
            <a:pPr>
              <a:spcBef>
                <a:spcPts val="800"/>
              </a:spcBef>
            </a:pPr>
            <a:r>
              <a:rPr lang="en-US" sz="2200" dirty="0"/>
              <a:t>Unclaimed amounts can not be carried forward to a future year</a:t>
            </a:r>
          </a:p>
          <a:p>
            <a:pPr>
              <a:spcBef>
                <a:spcPts val="800"/>
              </a:spcBef>
            </a:pPr>
            <a:r>
              <a:rPr lang="en-US" sz="2200" dirty="0"/>
              <a:t>Taxpayer </a:t>
            </a:r>
            <a:r>
              <a:rPr lang="en-US" sz="2200" b="1" dirty="0"/>
              <a:t>must</a:t>
            </a:r>
            <a:r>
              <a:rPr lang="en-US" sz="2200" dirty="0"/>
              <a:t> be the owner of the account.  If taxpayer contributes to an account owned by someone else, taxpayer cannot claim the subtraction.</a:t>
            </a:r>
          </a:p>
        </p:txBody>
      </p:sp>
    </p:spTree>
    <p:extLst>
      <p:ext uri="{BB962C8B-B14F-4D97-AF65-F5344CB8AC3E}">
        <p14:creationId xmlns:p14="http://schemas.microsoft.com/office/powerpoint/2010/main" val="41795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State Income Modifications</a:t>
            </a:r>
          </a:p>
        </p:txBody>
      </p:sp>
      <p:sp>
        <p:nvSpPr>
          <p:cNvPr id="5" name="Content Placeholder 2"/>
          <p:cNvSpPr>
            <a:spLocks noGrp="1"/>
          </p:cNvSpPr>
          <p:nvPr>
            <p:ph idx="1"/>
          </p:nvPr>
        </p:nvSpPr>
        <p:spPr>
          <a:xfrm>
            <a:off x="304800" y="1423174"/>
            <a:ext cx="8382000" cy="2556272"/>
          </a:xfrm>
        </p:spPr>
        <p:txBody>
          <a:bodyPr/>
          <a:lstStyle/>
          <a:p>
            <a:pPr marL="0" indent="0">
              <a:buNone/>
            </a:pPr>
            <a:r>
              <a:rPr lang="en-US" b="1" dirty="0">
                <a:solidFill>
                  <a:srgbClr val="007681"/>
                </a:solidFill>
              </a:rPr>
              <a:t>Deduction for student loans discharged due to</a:t>
            </a:r>
            <a:br>
              <a:rPr lang="en-US" b="1" dirty="0">
                <a:solidFill>
                  <a:srgbClr val="007681"/>
                </a:solidFill>
              </a:rPr>
            </a:br>
            <a:r>
              <a:rPr lang="en-US" b="1" dirty="0">
                <a:solidFill>
                  <a:srgbClr val="007681"/>
                </a:solidFill>
              </a:rPr>
              <a:t>death or disability</a:t>
            </a:r>
          </a:p>
          <a:p>
            <a:pPr marL="0" indent="0">
              <a:buNone/>
            </a:pPr>
            <a:r>
              <a:rPr lang="en-US" dirty="0"/>
              <a:t>For students or parent borrowers that had a student loan discharged in whole or in part due to death or disability, to the extent that the discharged amount was included in federal income, there is a subtraction modification.  </a:t>
            </a:r>
          </a:p>
          <a:p>
            <a:pPr marL="0" indent="0">
              <a:buNone/>
            </a:pPr>
            <a:endParaRPr lang="en-US" dirty="0"/>
          </a:p>
          <a:p>
            <a:pPr marL="0" indent="0">
              <a:buNone/>
            </a:pPr>
            <a:endParaRPr lang="en-US" dirty="0"/>
          </a:p>
          <a:p>
            <a:pPr marL="439588" lvl="1"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0919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6DB2-D364-AF15-5BC3-D90F30E47D05}"/>
              </a:ext>
            </a:extLst>
          </p:cNvPr>
          <p:cNvSpPr>
            <a:spLocks noGrp="1"/>
          </p:cNvSpPr>
          <p:nvPr>
            <p:ph type="title"/>
          </p:nvPr>
        </p:nvSpPr>
        <p:spPr>
          <a:xfrm>
            <a:off x="152400" y="-26452"/>
            <a:ext cx="8991600" cy="720090"/>
          </a:xfrm>
        </p:spPr>
        <p:txBody>
          <a:bodyPr>
            <a:noAutofit/>
          </a:bodyPr>
          <a:lstStyle/>
          <a:p>
            <a:r>
              <a:rPr lang="en-US" dirty="0"/>
              <a:t>Discharged or Forgiven Student Loans </a:t>
            </a:r>
          </a:p>
        </p:txBody>
      </p:sp>
      <p:sp>
        <p:nvSpPr>
          <p:cNvPr id="3" name="Content Placeholder 2">
            <a:extLst>
              <a:ext uri="{FF2B5EF4-FFF2-40B4-BE49-F238E27FC236}">
                <a16:creationId xmlns:a16="http://schemas.microsoft.com/office/drawing/2014/main" id="{F1A43687-93D9-1050-EC46-AF3D45BBEE7E}"/>
              </a:ext>
            </a:extLst>
          </p:cNvPr>
          <p:cNvSpPr>
            <a:spLocks noGrp="1"/>
          </p:cNvSpPr>
          <p:nvPr>
            <p:ph idx="1"/>
          </p:nvPr>
        </p:nvSpPr>
        <p:spPr>
          <a:xfrm>
            <a:off x="381000" y="895350"/>
            <a:ext cx="8229600" cy="3598962"/>
          </a:xfrm>
        </p:spPr>
        <p:txBody>
          <a:bodyPr/>
          <a:lstStyle/>
          <a:p>
            <a:r>
              <a:rPr lang="en-US" dirty="0">
                <a:latin typeface="+mn-lt"/>
              </a:rPr>
              <a:t>Student loans that were discharged or forgiven by any federally authorized program can be included as a subtraction modification if the amount was included in federal adjusted gross income. </a:t>
            </a:r>
          </a:p>
          <a:p>
            <a:r>
              <a:rPr lang="en-US" dirty="0">
                <a:latin typeface="+mn-lt"/>
              </a:rPr>
              <a:t>Do </a:t>
            </a:r>
            <a:r>
              <a:rPr lang="en-US" b="1" dirty="0">
                <a:latin typeface="+mn-lt"/>
              </a:rPr>
              <a:t>not </a:t>
            </a:r>
            <a:r>
              <a:rPr lang="en-US" dirty="0">
                <a:latin typeface="+mn-lt"/>
              </a:rPr>
              <a:t>include any amount as a subtraction modification if it was not included in federal adjusted gross income. </a:t>
            </a:r>
            <a:endParaRPr lang="en-US" b="1" dirty="0">
              <a:latin typeface="+mn-lt"/>
            </a:endParaRPr>
          </a:p>
          <a:p>
            <a:pPr marL="0" indent="0">
              <a:buNone/>
            </a:pPr>
            <a:endParaRPr lang="en-US" sz="1600" dirty="0"/>
          </a:p>
          <a:p>
            <a:pPr marL="0" indent="0">
              <a:buNone/>
            </a:pPr>
            <a:r>
              <a:rPr lang="en-US" sz="1600" dirty="0"/>
              <a:t>	</a:t>
            </a:r>
          </a:p>
        </p:txBody>
      </p:sp>
    </p:spTree>
    <p:extLst>
      <p:ext uri="{BB962C8B-B14F-4D97-AF65-F5344CB8AC3E}">
        <p14:creationId xmlns:p14="http://schemas.microsoft.com/office/powerpoint/2010/main" val="2271806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ADFD-C18C-4BC3-B992-39E520A76B03}"/>
              </a:ext>
            </a:extLst>
          </p:cNvPr>
          <p:cNvSpPr>
            <a:spLocks noGrp="1"/>
          </p:cNvSpPr>
          <p:nvPr>
            <p:ph type="title"/>
          </p:nvPr>
        </p:nvSpPr>
        <p:spPr>
          <a:xfrm>
            <a:off x="55420" y="-26452"/>
            <a:ext cx="9144000" cy="720090"/>
          </a:xfrm>
        </p:spPr>
        <p:txBody>
          <a:bodyPr/>
          <a:lstStyle/>
          <a:p>
            <a:r>
              <a:rPr lang="en-US" sz="3300" spc="-50" dirty="0"/>
              <a:t>Repayments of Income Reported in Prior Year</a:t>
            </a:r>
          </a:p>
        </p:txBody>
      </p:sp>
      <p:sp>
        <p:nvSpPr>
          <p:cNvPr id="3" name="Content Placeholder 2">
            <a:extLst>
              <a:ext uri="{FF2B5EF4-FFF2-40B4-BE49-F238E27FC236}">
                <a16:creationId xmlns:a16="http://schemas.microsoft.com/office/drawing/2014/main" id="{619D99FC-8516-428F-B069-131EEF7D0E48}"/>
              </a:ext>
            </a:extLst>
          </p:cNvPr>
          <p:cNvSpPr>
            <a:spLocks noGrp="1"/>
          </p:cNvSpPr>
          <p:nvPr>
            <p:ph idx="1"/>
          </p:nvPr>
        </p:nvSpPr>
        <p:spPr>
          <a:xfrm>
            <a:off x="228600" y="1276350"/>
            <a:ext cx="8449588" cy="3603300"/>
          </a:xfrm>
        </p:spPr>
        <p:txBody>
          <a:bodyPr/>
          <a:lstStyle/>
          <a:p>
            <a:pPr lvl="0"/>
            <a:r>
              <a:rPr lang="en-US" dirty="0"/>
              <a:t>Generally, if a taxpayer included an item of income in the computation of NYAGI in a prior year and is then required to repay any of that previously taxed income in the current year, the amounts repaid in the current year may be deducted from current year income. </a:t>
            </a:r>
          </a:p>
          <a:p>
            <a:pPr marL="0" indent="0">
              <a:buNone/>
            </a:pPr>
            <a:endParaRPr lang="en-US" dirty="0"/>
          </a:p>
        </p:txBody>
      </p:sp>
    </p:spTree>
    <p:extLst>
      <p:ext uri="{BB962C8B-B14F-4D97-AF65-F5344CB8AC3E}">
        <p14:creationId xmlns:p14="http://schemas.microsoft.com/office/powerpoint/2010/main" val="200880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72C91-882B-4F37-9CE6-6F32AEE3546E}"/>
              </a:ext>
            </a:extLst>
          </p:cNvPr>
          <p:cNvSpPr>
            <a:spLocks noGrp="1"/>
          </p:cNvSpPr>
          <p:nvPr>
            <p:ph type="title"/>
          </p:nvPr>
        </p:nvSpPr>
        <p:spPr>
          <a:xfrm>
            <a:off x="102326" y="-26452"/>
            <a:ext cx="8991599" cy="720090"/>
          </a:xfrm>
        </p:spPr>
        <p:txBody>
          <a:bodyPr/>
          <a:lstStyle/>
          <a:p>
            <a:r>
              <a:rPr lang="en-US" spc="-50" dirty="0"/>
              <a:t>Student Loan Forgiveness Awards </a:t>
            </a:r>
          </a:p>
        </p:txBody>
      </p:sp>
      <p:sp>
        <p:nvSpPr>
          <p:cNvPr id="3" name="Content Placeholder 2">
            <a:extLst>
              <a:ext uri="{FF2B5EF4-FFF2-40B4-BE49-F238E27FC236}">
                <a16:creationId xmlns:a16="http://schemas.microsoft.com/office/drawing/2014/main" id="{6AFAB069-7886-4D16-B108-A318B8D07088}"/>
              </a:ext>
            </a:extLst>
          </p:cNvPr>
          <p:cNvSpPr>
            <a:spLocks noGrp="1"/>
          </p:cNvSpPr>
          <p:nvPr>
            <p:ph idx="1"/>
          </p:nvPr>
        </p:nvSpPr>
        <p:spPr>
          <a:xfrm>
            <a:off x="304800" y="1260804"/>
            <a:ext cx="8534400" cy="3394472"/>
          </a:xfrm>
        </p:spPr>
        <p:txBody>
          <a:bodyPr/>
          <a:lstStyle/>
          <a:p>
            <a:pPr>
              <a:spcBef>
                <a:spcPts val="3600"/>
              </a:spcBef>
            </a:pPr>
            <a:r>
              <a:rPr lang="en-US" spc="-30" dirty="0"/>
              <a:t>Taxpayers will be allowed to subtract the amount of any student loan forgiveness award made by the state, including any awards made pursuant to a program established under Article 14 of the New York Education Law, to the extent the award was included in federal adjusted gross income.</a:t>
            </a:r>
          </a:p>
        </p:txBody>
      </p:sp>
      <p:sp>
        <p:nvSpPr>
          <p:cNvPr id="5" name="Slide Number Placeholder 4">
            <a:extLst>
              <a:ext uri="{FF2B5EF4-FFF2-40B4-BE49-F238E27FC236}">
                <a16:creationId xmlns:a16="http://schemas.microsoft.com/office/drawing/2014/main" id="{8C046FCB-2F8D-4A47-893E-1B3A53DF2DA8}"/>
              </a:ext>
            </a:extLst>
          </p:cNvPr>
          <p:cNvSpPr>
            <a:spLocks noGrp="1"/>
          </p:cNvSpPr>
          <p:nvPr>
            <p:ph type="sldNum" sz="quarter" idx="12"/>
          </p:nvPr>
        </p:nvSpPr>
        <p:spPr/>
        <p:txBody>
          <a:bodyPr/>
          <a:lstStyle/>
          <a:p>
            <a:fld id="{461C3A22-55EB-4C03-94E7-1B9314DBFF8B}" type="slidenum">
              <a:rPr lang="en-US" smtClean="0"/>
              <a:pPr/>
              <a:t>58</a:t>
            </a:fld>
            <a:endParaRPr lang="en-US" dirty="0"/>
          </a:p>
        </p:txBody>
      </p:sp>
    </p:spTree>
    <p:extLst>
      <p:ext uri="{BB962C8B-B14F-4D97-AF65-F5344CB8AC3E}">
        <p14:creationId xmlns:p14="http://schemas.microsoft.com/office/powerpoint/2010/main" val="154666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a:lstStyle/>
          <a:p>
            <a:r>
              <a:rPr lang="en-US" dirty="0"/>
              <a:t>Other Common NYS Subtractions</a:t>
            </a:r>
          </a:p>
        </p:txBody>
      </p:sp>
      <p:sp>
        <p:nvSpPr>
          <p:cNvPr id="3" name="Content Placeholder 2"/>
          <p:cNvSpPr>
            <a:spLocks noGrp="1"/>
          </p:cNvSpPr>
          <p:nvPr>
            <p:ph idx="1"/>
          </p:nvPr>
        </p:nvSpPr>
        <p:spPr>
          <a:xfrm>
            <a:off x="304800" y="942974"/>
            <a:ext cx="8229600" cy="3517522"/>
          </a:xfrm>
        </p:spPr>
        <p:txBody>
          <a:bodyPr/>
          <a:lstStyle/>
          <a:p>
            <a:pPr>
              <a:spcBef>
                <a:spcPts val="2400"/>
              </a:spcBef>
            </a:pPr>
            <a:r>
              <a:rPr lang="en-US" dirty="0"/>
              <a:t>Taxable amount of social security and Tier 1 railroad retirement benefits</a:t>
            </a:r>
          </a:p>
          <a:p>
            <a:pPr>
              <a:spcBef>
                <a:spcPts val="2400"/>
              </a:spcBef>
            </a:pPr>
            <a:r>
              <a:rPr lang="en-US" dirty="0"/>
              <a:t>Military combat pay</a:t>
            </a:r>
          </a:p>
          <a:p>
            <a:pPr>
              <a:spcBef>
                <a:spcPts val="2400"/>
              </a:spcBef>
            </a:pPr>
            <a:r>
              <a:rPr lang="en-US" dirty="0"/>
              <a:t>Military pay (Form IT-203 filers only)</a:t>
            </a:r>
          </a:p>
          <a:p>
            <a:pPr>
              <a:spcBef>
                <a:spcPts val="2400"/>
              </a:spcBef>
            </a:pPr>
            <a:r>
              <a:rPr lang="en-US" dirty="0"/>
              <a:t>Disability income exclusion</a:t>
            </a:r>
          </a:p>
          <a:p>
            <a:pPr>
              <a:spcBef>
                <a:spcPts val="2400"/>
              </a:spcBef>
            </a:pPr>
            <a:r>
              <a:rPr lang="en-US" dirty="0"/>
              <a:t>Native American income exclusion</a:t>
            </a:r>
          </a:p>
        </p:txBody>
      </p:sp>
    </p:spTree>
    <p:extLst>
      <p:ext uri="{BB962C8B-B14F-4D97-AF65-F5344CB8AC3E}">
        <p14:creationId xmlns:p14="http://schemas.microsoft.com/office/powerpoint/2010/main" val="37445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6EB9-3EB0-4EFA-B14B-1316557FD35F}"/>
              </a:ext>
            </a:extLst>
          </p:cNvPr>
          <p:cNvSpPr>
            <a:spLocks noGrp="1"/>
          </p:cNvSpPr>
          <p:nvPr>
            <p:ph type="title"/>
          </p:nvPr>
        </p:nvSpPr>
        <p:spPr>
          <a:xfrm>
            <a:off x="152400" y="-26452"/>
            <a:ext cx="8839199" cy="720090"/>
          </a:xfrm>
        </p:spPr>
        <p:txBody>
          <a:bodyPr/>
          <a:lstStyle/>
          <a:p>
            <a:r>
              <a:rPr lang="en-US" dirty="0"/>
              <a:t>Partner and Volunteer Requirements</a:t>
            </a:r>
          </a:p>
        </p:txBody>
      </p:sp>
      <p:sp>
        <p:nvSpPr>
          <p:cNvPr id="3" name="Content Placeholder 2">
            <a:extLst>
              <a:ext uri="{FF2B5EF4-FFF2-40B4-BE49-F238E27FC236}">
                <a16:creationId xmlns:a16="http://schemas.microsoft.com/office/drawing/2014/main" id="{00970D52-D7B8-4579-A65E-D0E734416D61}"/>
              </a:ext>
            </a:extLst>
          </p:cNvPr>
          <p:cNvSpPr>
            <a:spLocks noGrp="1"/>
          </p:cNvSpPr>
          <p:nvPr>
            <p:ph idx="1"/>
          </p:nvPr>
        </p:nvSpPr>
        <p:spPr>
          <a:xfrm>
            <a:off x="304800" y="1265592"/>
            <a:ext cx="8229600" cy="2865119"/>
          </a:xfrm>
        </p:spPr>
        <p:txBody>
          <a:bodyPr/>
          <a:lstStyle/>
          <a:p>
            <a:pPr>
              <a:spcBef>
                <a:spcPts val="3000"/>
              </a:spcBef>
            </a:pPr>
            <a:r>
              <a:rPr lang="en-US" sz="2600" dirty="0"/>
              <a:t>Federal requirements must be met</a:t>
            </a:r>
          </a:p>
          <a:p>
            <a:pPr>
              <a:spcBef>
                <a:spcPts val="3000"/>
              </a:spcBef>
            </a:pPr>
            <a:r>
              <a:rPr lang="en-US" sz="2600" dirty="0"/>
              <a:t>No additional New York State testing</a:t>
            </a:r>
          </a:p>
          <a:p>
            <a:pPr>
              <a:spcBef>
                <a:spcPts val="3000"/>
              </a:spcBef>
            </a:pPr>
            <a:r>
              <a:rPr lang="en-US" sz="2600" dirty="0"/>
              <a:t>Review volunteer training </a:t>
            </a:r>
          </a:p>
          <a:p>
            <a:pPr>
              <a:spcBef>
                <a:spcPts val="3000"/>
              </a:spcBef>
            </a:pPr>
            <a:r>
              <a:rPr lang="en-US" sz="2600" dirty="0"/>
              <a:t>Volunteer website: </a:t>
            </a:r>
            <a:r>
              <a:rPr lang="en-US" sz="2800" b="1" i="1" dirty="0">
                <a:solidFill>
                  <a:srgbClr val="007681"/>
                </a:solidFill>
              </a:rPr>
              <a:t>www.tax.ny.gov/volunteer</a:t>
            </a:r>
          </a:p>
        </p:txBody>
      </p:sp>
    </p:spTree>
    <p:extLst>
      <p:ext uri="{BB962C8B-B14F-4D97-AF65-F5344CB8AC3E}">
        <p14:creationId xmlns:p14="http://schemas.microsoft.com/office/powerpoint/2010/main" val="324624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26" name="Picture 25" descr="Graphical user interface, website&#10;&#10;Description automatically generated">
            <a:extLst>
              <a:ext uri="{FF2B5EF4-FFF2-40B4-BE49-F238E27FC236}">
                <a16:creationId xmlns:a16="http://schemas.microsoft.com/office/drawing/2014/main" id="{45BF6AC2-5A47-3272-A622-D4954F960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9" y="0"/>
            <a:ext cx="9144000" cy="5143500"/>
          </a:xfrm>
          <a:prstGeom prst="rect">
            <a:avLst/>
          </a:prstGeom>
        </p:spPr>
      </p:pic>
      <p:sp>
        <p:nvSpPr>
          <p:cNvPr id="17" name="Title 16">
            <a:extLst>
              <a:ext uri="{FF2B5EF4-FFF2-40B4-BE49-F238E27FC236}">
                <a16:creationId xmlns:a16="http://schemas.microsoft.com/office/drawing/2014/main" id="{DF49C427-E261-BE48-17F6-BA9B27403A33}"/>
              </a:ext>
            </a:extLst>
          </p:cNvPr>
          <p:cNvSpPr>
            <a:spLocks noGrp="1"/>
          </p:cNvSpPr>
          <p:nvPr>
            <p:ph type="ctrTitle"/>
          </p:nvPr>
        </p:nvSpPr>
        <p:spPr>
          <a:xfrm>
            <a:off x="23949" y="2991538"/>
            <a:ext cx="7772400" cy="746125"/>
          </a:xfrm>
        </p:spPr>
        <p:txBody>
          <a:bodyPr/>
          <a:lstStyle/>
          <a:p>
            <a:r>
              <a:rPr lang="en-US" dirty="0"/>
              <a:t>Pensions and Annuities</a:t>
            </a:r>
            <a:br>
              <a:rPr lang="en-US" dirty="0"/>
            </a:br>
            <a:r>
              <a:rPr lang="en-US" dirty="0"/>
              <a:t>Examples</a:t>
            </a:r>
          </a:p>
        </p:txBody>
      </p:sp>
      <p:sp>
        <p:nvSpPr>
          <p:cNvPr id="18" name="Subtitle 17">
            <a:extLst>
              <a:ext uri="{FF2B5EF4-FFF2-40B4-BE49-F238E27FC236}">
                <a16:creationId xmlns:a16="http://schemas.microsoft.com/office/drawing/2014/main" id="{A832C910-F372-F95F-674D-617A0E510CE1}"/>
              </a:ext>
            </a:extLst>
          </p:cNvPr>
          <p:cNvSpPr>
            <a:spLocks noGrp="1"/>
          </p:cNvSpPr>
          <p:nvPr>
            <p:ph type="subTitle" idx="1"/>
          </p:nvPr>
        </p:nvSpPr>
        <p:spPr>
          <a:xfrm>
            <a:off x="304800" y="3402013"/>
            <a:ext cx="6400800" cy="617537"/>
          </a:xfrm>
        </p:spPr>
        <p:txBody>
          <a:bodyPr/>
          <a:lstStyle/>
          <a:p>
            <a:br>
              <a:rPr lang="en-US" dirty="0"/>
            </a:br>
            <a:endParaRPr lang="en-US" dirty="0"/>
          </a:p>
        </p:txBody>
      </p:sp>
      <p:pic>
        <p:nvPicPr>
          <p:cNvPr id="7" name="Picture 6">
            <a:extLst>
              <a:ext uri="{FF2B5EF4-FFF2-40B4-BE49-F238E27FC236}">
                <a16:creationId xmlns:a16="http://schemas.microsoft.com/office/drawing/2014/main" id="{BBEF0EA2-69B9-7FB6-DFD8-2D61BDB2A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672864"/>
            <a:ext cx="990600" cy="288286"/>
          </a:xfrm>
          <a:prstGeom prst="rect">
            <a:avLst/>
          </a:prstGeom>
        </p:spPr>
      </p:pic>
    </p:spTree>
    <p:extLst>
      <p:ext uri="{BB962C8B-B14F-4D97-AF65-F5344CB8AC3E}">
        <p14:creationId xmlns:p14="http://schemas.microsoft.com/office/powerpoint/2010/main" val="212198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Pensions and Annuities</a:t>
            </a:r>
          </a:p>
        </p:txBody>
      </p:sp>
      <p:sp>
        <p:nvSpPr>
          <p:cNvPr id="3" name="Content Placeholder 2"/>
          <p:cNvSpPr>
            <a:spLocks noGrp="1"/>
          </p:cNvSpPr>
          <p:nvPr>
            <p:ph idx="1"/>
          </p:nvPr>
        </p:nvSpPr>
        <p:spPr>
          <a:xfrm>
            <a:off x="304800" y="908956"/>
            <a:ext cx="8458200" cy="3699272"/>
          </a:xfrm>
        </p:spPr>
        <p:txBody>
          <a:bodyPr/>
          <a:lstStyle/>
          <a:p>
            <a:pPr marL="0" indent="0">
              <a:spcBef>
                <a:spcPts val="800"/>
              </a:spcBef>
              <a:buNone/>
            </a:pPr>
            <a:r>
              <a:rPr lang="en-US" b="1" dirty="0"/>
              <a:t>Two New York State subtractions for pension income: </a:t>
            </a:r>
          </a:p>
          <a:p>
            <a:pPr marL="457200" indent="-457200">
              <a:spcBef>
                <a:spcPts val="800"/>
              </a:spcBef>
              <a:buClr>
                <a:schemeClr val="tx1"/>
              </a:buClr>
              <a:buSzPct val="100000"/>
              <a:buAutoNum type="arabicPeriod"/>
            </a:pPr>
            <a:r>
              <a:rPr lang="en-US" sz="2100" dirty="0"/>
              <a:t>Pensions of New York State, local governments within New York State, and the federal government – 100% subtraction</a:t>
            </a:r>
          </a:p>
          <a:p>
            <a:pPr marL="457200" indent="-457200">
              <a:spcBef>
                <a:spcPts val="800"/>
              </a:spcBef>
              <a:buClr>
                <a:schemeClr val="tx1"/>
              </a:buClr>
              <a:buSzPct val="100000"/>
              <a:buAutoNum type="arabicPeriod"/>
            </a:pPr>
            <a:r>
              <a:rPr lang="en-US" sz="2100" dirty="0"/>
              <a:t>Pension and annuity income exclusion – up to $20,000 subtraction</a:t>
            </a:r>
          </a:p>
          <a:p>
            <a:pPr marL="756159" lvl="1" indent="-457200">
              <a:spcBef>
                <a:spcPts val="800"/>
              </a:spcBef>
              <a:buClr>
                <a:schemeClr val="tx1"/>
              </a:buClr>
              <a:buSzPct val="100000"/>
            </a:pPr>
            <a:r>
              <a:rPr lang="en-US" sz="2100" dirty="0"/>
              <a:t>taxpayer must be over the age of </a:t>
            </a:r>
            <a:r>
              <a:rPr lang="en-US" sz="2100"/>
              <a:t>59 ½ </a:t>
            </a:r>
            <a:endParaRPr lang="en-US" sz="2100" dirty="0"/>
          </a:p>
          <a:p>
            <a:pPr marL="756159" lvl="1" indent="-457200">
              <a:spcBef>
                <a:spcPts val="800"/>
              </a:spcBef>
              <a:buClr>
                <a:schemeClr val="tx1"/>
              </a:buClr>
              <a:buSzPct val="100000"/>
            </a:pPr>
            <a:r>
              <a:rPr lang="en-US" sz="2100" dirty="0"/>
              <a:t>if the taxpayer turned 59 ½ during the tax year, the exclusion is only allowed for income received on or after they became 59 ½</a:t>
            </a:r>
          </a:p>
          <a:p>
            <a:pPr marL="756159" lvl="1" indent="-457200">
              <a:spcBef>
                <a:spcPts val="800"/>
              </a:spcBef>
              <a:buClr>
                <a:schemeClr val="tx1"/>
              </a:buClr>
              <a:buSzPct val="100000"/>
            </a:pPr>
            <a:endParaRPr lang="en-US" dirty="0"/>
          </a:p>
          <a:p>
            <a:endParaRPr lang="en-US" dirty="0"/>
          </a:p>
        </p:txBody>
      </p:sp>
    </p:spTree>
    <p:extLst>
      <p:ext uri="{BB962C8B-B14F-4D97-AF65-F5344CB8AC3E}">
        <p14:creationId xmlns:p14="http://schemas.microsoft.com/office/powerpoint/2010/main" val="24099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87918" tIns="43959" rIns="87918" bIns="43959" rtlCol="0" anchor="ctr">
            <a:noAutofit/>
          </a:bodyPr>
          <a:lstStyle/>
          <a:p>
            <a:r>
              <a:rPr lang="en-US" dirty="0"/>
              <a:t>Pensions and Annuities</a:t>
            </a:r>
          </a:p>
        </p:txBody>
      </p:sp>
      <p:sp>
        <p:nvSpPr>
          <p:cNvPr id="3" name="Content Placeholder 2"/>
          <p:cNvSpPr>
            <a:spLocks noGrp="1"/>
          </p:cNvSpPr>
          <p:nvPr>
            <p:ph idx="1"/>
          </p:nvPr>
        </p:nvSpPr>
        <p:spPr>
          <a:xfrm>
            <a:off x="304800" y="1160654"/>
            <a:ext cx="8229600" cy="3087496"/>
          </a:xfrm>
        </p:spPr>
        <p:txBody>
          <a:bodyPr/>
          <a:lstStyle/>
          <a:p>
            <a:pPr>
              <a:spcBef>
                <a:spcPts val="3000"/>
              </a:spcBef>
            </a:pPr>
            <a:r>
              <a:rPr lang="en-US" spc="-30" dirty="0"/>
              <a:t>If a taxpayer received pension income as a beneficiary and the decedent would have been 59½ if they continued to live, the beneficiary is eligible for an exclusion with certain limitations.</a:t>
            </a:r>
          </a:p>
          <a:p>
            <a:pPr>
              <a:spcBef>
                <a:spcPts val="3000"/>
              </a:spcBef>
            </a:pPr>
            <a:r>
              <a:rPr lang="en-US" dirty="0"/>
              <a:t>The exclusion must be prorated amongst all beneficiaries in the same ratio as the distribution is shared, even if not all beneficiaries are New York residents.</a:t>
            </a:r>
          </a:p>
        </p:txBody>
      </p:sp>
    </p:spTree>
    <p:extLst>
      <p:ext uri="{BB962C8B-B14F-4D97-AF65-F5344CB8AC3E}">
        <p14:creationId xmlns:p14="http://schemas.microsoft.com/office/powerpoint/2010/main" val="44087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3499-E2F4-48EA-872F-DA21036B6C4E}"/>
              </a:ext>
            </a:extLst>
          </p:cNvPr>
          <p:cNvSpPr>
            <a:spLocks noGrp="1"/>
          </p:cNvSpPr>
          <p:nvPr>
            <p:ph type="title"/>
          </p:nvPr>
        </p:nvSpPr>
        <p:spPr/>
        <p:txBody>
          <a:bodyPr/>
          <a:lstStyle/>
          <a:p>
            <a:r>
              <a:rPr lang="en-US" dirty="0"/>
              <a:t>Pension Example 1</a:t>
            </a:r>
          </a:p>
        </p:txBody>
      </p:sp>
      <p:sp>
        <p:nvSpPr>
          <p:cNvPr id="4" name="Content Placeholder 3">
            <a:extLst>
              <a:ext uri="{FF2B5EF4-FFF2-40B4-BE49-F238E27FC236}">
                <a16:creationId xmlns:a16="http://schemas.microsoft.com/office/drawing/2014/main" id="{7839E032-0A0F-4B27-8B94-BDD72CB00E82}"/>
              </a:ext>
            </a:extLst>
          </p:cNvPr>
          <p:cNvSpPr>
            <a:spLocks noGrp="1"/>
          </p:cNvSpPr>
          <p:nvPr>
            <p:ph type="body" idx="1"/>
          </p:nvPr>
        </p:nvSpPr>
        <p:spPr>
          <a:xfrm>
            <a:off x="304800" y="819150"/>
            <a:ext cx="8610600" cy="3810000"/>
          </a:xfrm>
        </p:spPr>
        <p:txBody>
          <a:bodyPr/>
          <a:lstStyle/>
          <a:p>
            <a:pPr>
              <a:spcBef>
                <a:spcPts val="1800"/>
              </a:spcBef>
            </a:pPr>
            <a:r>
              <a:rPr lang="en-US" sz="2000" dirty="0"/>
              <a:t>Married filing jointly</a:t>
            </a:r>
          </a:p>
          <a:p>
            <a:pPr>
              <a:spcBef>
                <a:spcPts val="1800"/>
              </a:spcBef>
            </a:pPr>
            <a:r>
              <a:rPr lang="en-US" sz="2000" dirty="0"/>
              <a:t>Spouse 1: age 59, received $30,000 from a government pension (NYS, local governments within NYS, and the federal government)</a:t>
            </a:r>
          </a:p>
          <a:p>
            <a:pPr>
              <a:spcBef>
                <a:spcPts val="1800"/>
              </a:spcBef>
            </a:pPr>
            <a:r>
              <a:rPr lang="en-US" sz="2000" dirty="0"/>
              <a:t>Spouse 2: age 60, received $10,000 from a </a:t>
            </a:r>
            <a:r>
              <a:rPr lang="en-US" sz="2000" i="1" dirty="0"/>
              <a:t>private </a:t>
            </a:r>
            <a:r>
              <a:rPr lang="en-US" sz="2000" dirty="0"/>
              <a:t>(non-government) pension </a:t>
            </a:r>
          </a:p>
          <a:p>
            <a:pPr>
              <a:spcBef>
                <a:spcPts val="1800"/>
              </a:spcBef>
            </a:pPr>
            <a:r>
              <a:rPr lang="en-US" sz="2000" b="1" dirty="0"/>
              <a:t>Total pension subtraction allowed = $40,000</a:t>
            </a:r>
          </a:p>
          <a:p>
            <a:pPr>
              <a:spcBef>
                <a:spcPts val="1800"/>
              </a:spcBef>
            </a:pPr>
            <a:r>
              <a:rPr lang="en-US" sz="2000" dirty="0"/>
              <a:t>NYS, local governments within NYS, and the federal government pensions qualify for the full exclusion regardless of age</a:t>
            </a:r>
            <a:r>
              <a:rPr lang="en-US" dirty="0"/>
              <a:t>  </a:t>
            </a:r>
          </a:p>
          <a:p>
            <a:pPr>
              <a:spcBef>
                <a:spcPts val="1800"/>
              </a:spcBef>
            </a:pPr>
            <a:endParaRPr lang="en-US" dirty="0"/>
          </a:p>
        </p:txBody>
      </p:sp>
    </p:spTree>
    <p:extLst>
      <p:ext uri="{BB962C8B-B14F-4D97-AF65-F5344CB8AC3E}">
        <p14:creationId xmlns:p14="http://schemas.microsoft.com/office/powerpoint/2010/main" val="5548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3499-E2F4-48EA-872F-DA21036B6C4E}"/>
              </a:ext>
            </a:extLst>
          </p:cNvPr>
          <p:cNvSpPr>
            <a:spLocks noGrp="1"/>
          </p:cNvSpPr>
          <p:nvPr>
            <p:ph type="title"/>
          </p:nvPr>
        </p:nvSpPr>
        <p:spPr/>
        <p:txBody>
          <a:bodyPr/>
          <a:lstStyle/>
          <a:p>
            <a:r>
              <a:rPr lang="en-US" dirty="0"/>
              <a:t>Pension Example 2</a:t>
            </a:r>
          </a:p>
        </p:txBody>
      </p:sp>
      <p:sp>
        <p:nvSpPr>
          <p:cNvPr id="4" name="Content Placeholder 3">
            <a:extLst>
              <a:ext uri="{FF2B5EF4-FFF2-40B4-BE49-F238E27FC236}">
                <a16:creationId xmlns:a16="http://schemas.microsoft.com/office/drawing/2014/main" id="{7839E032-0A0F-4B27-8B94-BDD72CB00E82}"/>
              </a:ext>
            </a:extLst>
          </p:cNvPr>
          <p:cNvSpPr>
            <a:spLocks noGrp="1"/>
          </p:cNvSpPr>
          <p:nvPr>
            <p:ph type="body" idx="1"/>
          </p:nvPr>
        </p:nvSpPr>
        <p:spPr>
          <a:xfrm>
            <a:off x="457200" y="912613"/>
            <a:ext cx="8458200" cy="3564137"/>
          </a:xfrm>
        </p:spPr>
        <p:txBody>
          <a:bodyPr/>
          <a:lstStyle/>
          <a:p>
            <a:pPr>
              <a:spcBef>
                <a:spcPts val="1500"/>
              </a:spcBef>
            </a:pPr>
            <a:r>
              <a:rPr lang="en-US" sz="2200" dirty="0"/>
              <a:t>Married filing jointly</a:t>
            </a:r>
          </a:p>
          <a:p>
            <a:pPr>
              <a:spcBef>
                <a:spcPts val="1500"/>
              </a:spcBef>
            </a:pPr>
            <a:r>
              <a:rPr lang="en-US" sz="2200" dirty="0"/>
              <a:t>Spouse 1: age 52, received $35,000 from a government pension (NYS, local governments within NYS, and the federal government)</a:t>
            </a:r>
          </a:p>
          <a:p>
            <a:pPr>
              <a:spcBef>
                <a:spcPts val="1500"/>
              </a:spcBef>
            </a:pPr>
            <a:r>
              <a:rPr lang="en-US" sz="2200" dirty="0"/>
              <a:t>Spouse 2: age 52, received $15,000 from a </a:t>
            </a:r>
            <a:r>
              <a:rPr lang="en-US" sz="2200" i="1" dirty="0"/>
              <a:t>private</a:t>
            </a:r>
            <a:r>
              <a:rPr lang="en-US" sz="2200" dirty="0"/>
              <a:t> pension </a:t>
            </a:r>
          </a:p>
          <a:p>
            <a:pPr>
              <a:spcBef>
                <a:spcPts val="1500"/>
              </a:spcBef>
            </a:pPr>
            <a:r>
              <a:rPr lang="en-US" sz="2200" b="1" dirty="0"/>
              <a:t>Total pension subtraction allowed = $35,000</a:t>
            </a:r>
          </a:p>
          <a:p>
            <a:pPr>
              <a:spcBef>
                <a:spcPts val="1500"/>
              </a:spcBef>
            </a:pPr>
            <a:r>
              <a:rPr lang="en-US" sz="2200" dirty="0"/>
              <a:t>Spouse 2 does not qualify for the $20,000 pension and annuity income exclusion as they were not aged 59½ or older</a:t>
            </a:r>
          </a:p>
          <a:p>
            <a:pPr>
              <a:spcBef>
                <a:spcPts val="1500"/>
              </a:spcBef>
            </a:pPr>
            <a:endParaRPr lang="en-US" dirty="0"/>
          </a:p>
        </p:txBody>
      </p:sp>
    </p:spTree>
    <p:extLst>
      <p:ext uri="{BB962C8B-B14F-4D97-AF65-F5344CB8AC3E}">
        <p14:creationId xmlns:p14="http://schemas.microsoft.com/office/powerpoint/2010/main" val="35049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3499-E2F4-48EA-872F-DA21036B6C4E}"/>
              </a:ext>
            </a:extLst>
          </p:cNvPr>
          <p:cNvSpPr>
            <a:spLocks noGrp="1"/>
          </p:cNvSpPr>
          <p:nvPr>
            <p:ph type="title"/>
          </p:nvPr>
        </p:nvSpPr>
        <p:spPr/>
        <p:txBody>
          <a:bodyPr/>
          <a:lstStyle/>
          <a:p>
            <a:r>
              <a:rPr lang="en-US" dirty="0"/>
              <a:t>Pension Example 3</a:t>
            </a:r>
          </a:p>
        </p:txBody>
      </p:sp>
      <p:sp>
        <p:nvSpPr>
          <p:cNvPr id="4" name="Content Placeholder 3">
            <a:extLst>
              <a:ext uri="{FF2B5EF4-FFF2-40B4-BE49-F238E27FC236}">
                <a16:creationId xmlns:a16="http://schemas.microsoft.com/office/drawing/2014/main" id="{7839E032-0A0F-4B27-8B94-BDD72CB00E82}"/>
              </a:ext>
            </a:extLst>
          </p:cNvPr>
          <p:cNvSpPr>
            <a:spLocks noGrp="1"/>
          </p:cNvSpPr>
          <p:nvPr>
            <p:ph type="body" idx="1"/>
          </p:nvPr>
        </p:nvSpPr>
        <p:spPr>
          <a:xfrm>
            <a:off x="304800" y="804042"/>
            <a:ext cx="8763000" cy="3977508"/>
          </a:xfrm>
        </p:spPr>
        <p:txBody>
          <a:bodyPr/>
          <a:lstStyle/>
          <a:p>
            <a:pPr>
              <a:spcBef>
                <a:spcPts val="1800"/>
              </a:spcBef>
            </a:pPr>
            <a:r>
              <a:rPr lang="en-US" sz="1900" dirty="0"/>
              <a:t>Married filing jointly</a:t>
            </a:r>
          </a:p>
          <a:p>
            <a:pPr>
              <a:spcBef>
                <a:spcPts val="1800"/>
              </a:spcBef>
            </a:pPr>
            <a:r>
              <a:rPr lang="en-US" sz="1900" dirty="0"/>
              <a:t>Spouse 1: age 63, received $30,000 from a New Jersey (NJ) </a:t>
            </a:r>
            <a:r>
              <a:rPr lang="en-US" sz="1900" i="1" dirty="0"/>
              <a:t>state</a:t>
            </a:r>
            <a:r>
              <a:rPr lang="en-US" sz="1900" dirty="0"/>
              <a:t> pension</a:t>
            </a:r>
          </a:p>
          <a:p>
            <a:pPr>
              <a:spcBef>
                <a:spcPts val="1800"/>
              </a:spcBef>
            </a:pPr>
            <a:r>
              <a:rPr lang="en-US" sz="1900" dirty="0"/>
              <a:t>Spouse 2: age 58, received $10,000 from a </a:t>
            </a:r>
            <a:r>
              <a:rPr lang="en-US" sz="1900" i="1" dirty="0"/>
              <a:t>private</a:t>
            </a:r>
            <a:r>
              <a:rPr lang="en-US" sz="1900" dirty="0"/>
              <a:t> pension  </a:t>
            </a:r>
          </a:p>
          <a:p>
            <a:pPr>
              <a:spcBef>
                <a:spcPts val="1800"/>
              </a:spcBef>
            </a:pPr>
            <a:r>
              <a:rPr lang="en-US" sz="1900" b="1" dirty="0"/>
              <a:t>Total pension subtraction allowed = $20,000</a:t>
            </a:r>
          </a:p>
          <a:p>
            <a:pPr>
              <a:spcBef>
                <a:spcPts val="1800"/>
              </a:spcBef>
            </a:pPr>
            <a:r>
              <a:rPr lang="en-US" sz="1900" dirty="0"/>
              <a:t>Pensions of states – other than New York State – are considered private plans. Spouse 1 does qualify for the $20,000 exclusion they were aged 59½ or older</a:t>
            </a:r>
          </a:p>
          <a:p>
            <a:pPr>
              <a:spcBef>
                <a:spcPts val="1800"/>
              </a:spcBef>
            </a:pPr>
            <a:r>
              <a:rPr lang="en-US" sz="1900" dirty="0"/>
              <a:t>Spouse 2 does not qualify as they were not aged 59½ or older</a:t>
            </a:r>
          </a:p>
        </p:txBody>
      </p:sp>
    </p:spTree>
    <p:extLst>
      <p:ext uri="{BB962C8B-B14F-4D97-AF65-F5344CB8AC3E}">
        <p14:creationId xmlns:p14="http://schemas.microsoft.com/office/powerpoint/2010/main" val="251734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3499-E2F4-48EA-872F-DA21036B6C4E}"/>
              </a:ext>
            </a:extLst>
          </p:cNvPr>
          <p:cNvSpPr>
            <a:spLocks noGrp="1"/>
          </p:cNvSpPr>
          <p:nvPr>
            <p:ph type="title"/>
          </p:nvPr>
        </p:nvSpPr>
        <p:spPr/>
        <p:txBody>
          <a:bodyPr/>
          <a:lstStyle/>
          <a:p>
            <a:r>
              <a:rPr lang="en-US" dirty="0"/>
              <a:t>Pension Example 4</a:t>
            </a:r>
          </a:p>
        </p:txBody>
      </p:sp>
      <p:sp>
        <p:nvSpPr>
          <p:cNvPr id="4" name="Content Placeholder 3">
            <a:extLst>
              <a:ext uri="{FF2B5EF4-FFF2-40B4-BE49-F238E27FC236}">
                <a16:creationId xmlns:a16="http://schemas.microsoft.com/office/drawing/2014/main" id="{7839E032-0A0F-4B27-8B94-BDD72CB00E82}"/>
              </a:ext>
            </a:extLst>
          </p:cNvPr>
          <p:cNvSpPr>
            <a:spLocks noGrp="1"/>
          </p:cNvSpPr>
          <p:nvPr>
            <p:ph type="body" idx="1"/>
          </p:nvPr>
        </p:nvSpPr>
        <p:spPr>
          <a:xfrm>
            <a:off x="247650" y="895350"/>
            <a:ext cx="8648700" cy="3733800"/>
          </a:xfrm>
        </p:spPr>
        <p:txBody>
          <a:bodyPr/>
          <a:lstStyle/>
          <a:p>
            <a:pPr>
              <a:spcBef>
                <a:spcPts val="2400"/>
              </a:spcBef>
            </a:pPr>
            <a:r>
              <a:rPr lang="en-US" sz="2200" dirty="0"/>
              <a:t>Head of household or single</a:t>
            </a:r>
          </a:p>
          <a:p>
            <a:pPr>
              <a:spcBef>
                <a:spcPts val="2400"/>
              </a:spcBef>
            </a:pPr>
            <a:r>
              <a:rPr lang="en-US" sz="2200" dirty="0"/>
              <a:t>Age 62, received $50,000 from a New York State pension</a:t>
            </a:r>
          </a:p>
          <a:p>
            <a:pPr>
              <a:spcBef>
                <a:spcPts val="2400"/>
              </a:spcBef>
            </a:pPr>
            <a:r>
              <a:rPr lang="en-US" sz="2200" dirty="0"/>
              <a:t>Received $30,000 from NYS Deferred Compensation Plan withdrawal </a:t>
            </a:r>
          </a:p>
          <a:p>
            <a:pPr>
              <a:spcBef>
                <a:spcPts val="2400"/>
              </a:spcBef>
            </a:pPr>
            <a:r>
              <a:rPr lang="en-US" sz="2200" b="1" dirty="0"/>
              <a:t>Total pension subtraction allowed = $70k</a:t>
            </a:r>
          </a:p>
          <a:p>
            <a:pPr>
              <a:spcBef>
                <a:spcPts val="2400"/>
              </a:spcBef>
            </a:pPr>
            <a:r>
              <a:rPr lang="en-US" sz="2200" dirty="0"/>
              <a:t>NYS Deferred Compensation Plan withdrawals qualify for the exclusion up to $20,000 as they were aged 59½ or older.</a:t>
            </a:r>
          </a:p>
        </p:txBody>
      </p:sp>
    </p:spTree>
    <p:extLst>
      <p:ext uri="{BB962C8B-B14F-4D97-AF65-F5344CB8AC3E}">
        <p14:creationId xmlns:p14="http://schemas.microsoft.com/office/powerpoint/2010/main" val="129474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167F-1DE5-B397-F86D-8E5504DEAD74}"/>
              </a:ext>
            </a:extLst>
          </p:cNvPr>
          <p:cNvSpPr>
            <a:spLocks noGrp="1"/>
          </p:cNvSpPr>
          <p:nvPr>
            <p:ph type="title"/>
          </p:nvPr>
        </p:nvSpPr>
        <p:spPr>
          <a:xfrm>
            <a:off x="152400" y="-26452"/>
            <a:ext cx="8915399" cy="720090"/>
          </a:xfrm>
        </p:spPr>
        <p:txBody>
          <a:bodyPr/>
          <a:lstStyle/>
          <a:p>
            <a:r>
              <a:rPr lang="en-US" dirty="0"/>
              <a:t>Pension and Annuity Income Resources </a:t>
            </a:r>
          </a:p>
        </p:txBody>
      </p:sp>
      <p:sp>
        <p:nvSpPr>
          <p:cNvPr id="3" name="Content Placeholder 2">
            <a:extLst>
              <a:ext uri="{FF2B5EF4-FFF2-40B4-BE49-F238E27FC236}">
                <a16:creationId xmlns:a16="http://schemas.microsoft.com/office/drawing/2014/main" id="{E483E2B2-6FD9-D1C0-5ABF-BFDECC4744DB}"/>
              </a:ext>
            </a:extLst>
          </p:cNvPr>
          <p:cNvSpPr>
            <a:spLocks noGrp="1"/>
          </p:cNvSpPr>
          <p:nvPr>
            <p:ph idx="1"/>
          </p:nvPr>
        </p:nvSpPr>
        <p:spPr>
          <a:xfrm>
            <a:off x="304800" y="1200150"/>
            <a:ext cx="8686800" cy="3017519"/>
          </a:xfrm>
        </p:spPr>
        <p:txBody>
          <a:bodyPr/>
          <a:lstStyle/>
          <a:p>
            <a:r>
              <a:rPr lang="en-US" dirty="0"/>
              <a:t>Publication 36, </a:t>
            </a:r>
            <a:r>
              <a:rPr lang="en-US" i="1" dirty="0"/>
              <a:t>General Information for Senior Citizens and Retired Persons</a:t>
            </a:r>
            <a:r>
              <a:rPr lang="en-US" dirty="0"/>
              <a:t>.</a:t>
            </a:r>
          </a:p>
          <a:p>
            <a:endParaRPr lang="en-US" dirty="0"/>
          </a:p>
          <a:p>
            <a:r>
              <a:rPr lang="en-US" dirty="0"/>
              <a:t>Form CO-60, </a:t>
            </a:r>
            <a:r>
              <a:rPr lang="en-US" i="1" dirty="0"/>
              <a:t>Common questions and answers about pension subtraction adjustments.</a:t>
            </a:r>
          </a:p>
        </p:txBody>
      </p:sp>
      <p:sp>
        <p:nvSpPr>
          <p:cNvPr id="4" name="Slide Number Placeholder 3">
            <a:extLst>
              <a:ext uri="{FF2B5EF4-FFF2-40B4-BE49-F238E27FC236}">
                <a16:creationId xmlns:a16="http://schemas.microsoft.com/office/drawing/2014/main" id="{65961941-5952-A7D0-C8BE-8119F814D3B6}"/>
              </a:ext>
            </a:extLst>
          </p:cNvPr>
          <p:cNvSpPr>
            <a:spLocks noGrp="1"/>
          </p:cNvSpPr>
          <p:nvPr>
            <p:ph type="sldNum" sz="quarter" idx="12"/>
          </p:nvPr>
        </p:nvSpPr>
        <p:spPr/>
        <p:txBody>
          <a:bodyPr/>
          <a:lstStyle/>
          <a:p>
            <a:fld id="{461C3A22-55EB-4C03-94E7-1B9314DBFF8B}" type="slidenum">
              <a:rPr lang="en-US" smtClean="0"/>
              <a:pPr/>
              <a:t>67</a:t>
            </a:fld>
            <a:endParaRPr lang="en-US" dirty="0"/>
          </a:p>
        </p:txBody>
      </p:sp>
    </p:spTree>
    <p:extLst>
      <p:ext uri="{BB962C8B-B14F-4D97-AF65-F5344CB8AC3E}">
        <p14:creationId xmlns:p14="http://schemas.microsoft.com/office/powerpoint/2010/main" val="429886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3"/>
          <p:cNvSpPr>
            <a:spLocks noGrp="1"/>
          </p:cNvSpPr>
          <p:nvPr>
            <p:ph type="ctrTitle"/>
          </p:nvPr>
        </p:nvSpPr>
        <p:spPr>
          <a:xfrm>
            <a:off x="304800" y="1983582"/>
            <a:ext cx="8458200" cy="1645920"/>
          </a:xfrm>
        </p:spPr>
        <p:txBody>
          <a:bodyPr/>
          <a:lstStyle/>
          <a:p>
            <a:r>
              <a:rPr lang="en-US" dirty="0"/>
              <a:t>New York State Standard </a:t>
            </a:r>
            <a:br>
              <a:rPr lang="en-US" dirty="0"/>
            </a:br>
            <a:r>
              <a:rPr lang="en-US" dirty="0"/>
              <a:t>and Itemized Deductions</a:t>
            </a:r>
          </a:p>
        </p:txBody>
      </p:sp>
    </p:spTree>
    <p:extLst>
      <p:ext uri="{BB962C8B-B14F-4D97-AF65-F5344CB8AC3E}">
        <p14:creationId xmlns:p14="http://schemas.microsoft.com/office/powerpoint/2010/main" val="192758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7612-F32F-78C4-76FD-3BA2DE2ACBC2}"/>
              </a:ext>
            </a:extLst>
          </p:cNvPr>
          <p:cNvSpPr>
            <a:spLocks noGrp="1"/>
          </p:cNvSpPr>
          <p:nvPr>
            <p:ph type="title"/>
          </p:nvPr>
        </p:nvSpPr>
        <p:spPr/>
        <p:txBody>
          <a:bodyPr/>
          <a:lstStyle/>
          <a:p>
            <a:r>
              <a:rPr lang="en-US" dirty="0"/>
              <a:t>Standard and Itemized Deduction</a:t>
            </a:r>
          </a:p>
        </p:txBody>
      </p:sp>
      <p:sp>
        <p:nvSpPr>
          <p:cNvPr id="3" name="Content Placeholder 2">
            <a:extLst>
              <a:ext uri="{FF2B5EF4-FFF2-40B4-BE49-F238E27FC236}">
                <a16:creationId xmlns:a16="http://schemas.microsoft.com/office/drawing/2014/main" id="{A0E68521-9F6B-741D-F8A3-5016DEF8A107}"/>
              </a:ext>
            </a:extLst>
          </p:cNvPr>
          <p:cNvSpPr>
            <a:spLocks noGrp="1"/>
          </p:cNvSpPr>
          <p:nvPr>
            <p:ph idx="1"/>
          </p:nvPr>
        </p:nvSpPr>
        <p:spPr>
          <a:xfrm>
            <a:off x="304800" y="925830"/>
            <a:ext cx="8686800" cy="3703319"/>
          </a:xfrm>
        </p:spPr>
        <p:txBody>
          <a:bodyPr/>
          <a:lstStyle/>
          <a:p>
            <a:r>
              <a:rPr lang="en-US" dirty="0">
                <a:latin typeface="+mj-lt"/>
              </a:rPr>
              <a:t>The </a:t>
            </a:r>
            <a:r>
              <a:rPr lang="en-US" b="1" dirty="0">
                <a:solidFill>
                  <a:schemeClr val="tx2"/>
                </a:solidFill>
                <a:latin typeface="+mj-lt"/>
              </a:rPr>
              <a:t>standard deduction </a:t>
            </a:r>
            <a:r>
              <a:rPr lang="en-US" dirty="0">
                <a:latin typeface="+mj-lt"/>
              </a:rPr>
              <a:t>is a specific dollar amount that reduces the amount of taxable income. </a:t>
            </a:r>
          </a:p>
          <a:p>
            <a:r>
              <a:rPr lang="en-US" b="0" i="0" dirty="0">
                <a:solidFill>
                  <a:srgbClr val="1B1B1B"/>
                </a:solidFill>
                <a:effectLst/>
                <a:latin typeface="+mj-lt"/>
              </a:rPr>
              <a:t>Some taxpayers choose to </a:t>
            </a:r>
            <a:r>
              <a:rPr lang="en-US" b="1" i="0" dirty="0">
                <a:solidFill>
                  <a:schemeClr val="tx2"/>
                </a:solidFill>
                <a:effectLst/>
                <a:latin typeface="+mj-lt"/>
              </a:rPr>
              <a:t>itemize</a:t>
            </a:r>
            <a:r>
              <a:rPr lang="en-US" b="0" i="0" dirty="0">
                <a:solidFill>
                  <a:srgbClr val="1B1B1B"/>
                </a:solidFill>
                <a:effectLst/>
                <a:latin typeface="+mj-lt"/>
              </a:rPr>
              <a:t> their deductions if their total allowable itemized deductions is greater than their standard deduction. </a:t>
            </a:r>
          </a:p>
          <a:p>
            <a:pPr lvl="1"/>
            <a:r>
              <a:rPr lang="en-US" b="1" i="0" dirty="0">
                <a:solidFill>
                  <a:srgbClr val="1B1B1B"/>
                </a:solidFill>
                <a:effectLst/>
                <a:latin typeface="+mj-lt"/>
              </a:rPr>
              <a:t>Note</a:t>
            </a:r>
            <a:r>
              <a:rPr lang="en-US" b="0" i="0" dirty="0">
                <a:solidFill>
                  <a:srgbClr val="1B1B1B"/>
                </a:solidFill>
                <a:effectLst/>
                <a:latin typeface="+mj-lt"/>
              </a:rPr>
              <a:t>: Taxpayers who are married and filing separate returns must </a:t>
            </a:r>
            <a:r>
              <a:rPr lang="en-US" b="1" i="1" dirty="0">
                <a:solidFill>
                  <a:srgbClr val="1B1B1B"/>
                </a:solidFill>
                <a:effectLst/>
                <a:latin typeface="+mj-lt"/>
              </a:rPr>
              <a:t>both</a:t>
            </a:r>
            <a:r>
              <a:rPr lang="en-US" b="0" i="0" dirty="0">
                <a:solidFill>
                  <a:srgbClr val="1B1B1B"/>
                </a:solidFill>
                <a:effectLst/>
                <a:latin typeface="+mj-lt"/>
              </a:rPr>
              <a:t> take the standard deduction unless both spouses choose to itemize their deductions. </a:t>
            </a:r>
          </a:p>
          <a:p>
            <a:endParaRPr lang="en-US" sz="2200" dirty="0">
              <a:latin typeface="+mj-lt"/>
            </a:endParaRPr>
          </a:p>
          <a:p>
            <a:endParaRPr lang="en-US" dirty="0"/>
          </a:p>
        </p:txBody>
      </p:sp>
    </p:spTree>
    <p:extLst>
      <p:ext uri="{BB962C8B-B14F-4D97-AF65-F5344CB8AC3E}">
        <p14:creationId xmlns:p14="http://schemas.microsoft.com/office/powerpoint/2010/main" val="162775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 Reminder</a:t>
            </a:r>
          </a:p>
        </p:txBody>
      </p:sp>
      <p:sp>
        <p:nvSpPr>
          <p:cNvPr id="3" name="Content Placeholder 2"/>
          <p:cNvSpPr>
            <a:spLocks noGrp="1"/>
          </p:cNvSpPr>
          <p:nvPr>
            <p:ph idx="1"/>
          </p:nvPr>
        </p:nvSpPr>
        <p:spPr>
          <a:xfrm>
            <a:off x="304800" y="1306831"/>
            <a:ext cx="8382000" cy="3017519"/>
          </a:xfrm>
        </p:spPr>
        <p:txBody>
          <a:bodyPr>
            <a:normAutofit/>
          </a:bodyPr>
          <a:lstStyle/>
          <a:p>
            <a:pPr>
              <a:defRPr/>
            </a:pPr>
            <a:r>
              <a:rPr lang="en-US" sz="2400" dirty="0"/>
              <a:t>Taxpayers using volunteer program services provide personal information to the volunteers, such as names, addresses, social security numbers, birth dates, and </a:t>
            </a:r>
            <a:br>
              <a:rPr lang="en-US" sz="2400" dirty="0"/>
            </a:br>
            <a:r>
              <a:rPr lang="en-US" sz="2400" dirty="0"/>
              <a:t>bank account information. </a:t>
            </a:r>
          </a:p>
          <a:p>
            <a:pPr>
              <a:spcBef>
                <a:spcPts val="3600"/>
              </a:spcBef>
              <a:defRPr/>
            </a:pPr>
            <a:r>
              <a:rPr lang="en-US" sz="2400" spc="-50" dirty="0"/>
              <a:t>Volunteers must keep all information confidential, safeguard </a:t>
            </a:r>
            <a:r>
              <a:rPr lang="en-US" sz="2400" dirty="0"/>
              <a:t>it from unauthorized individuals, and prevent its misuse.</a:t>
            </a:r>
          </a:p>
          <a:p>
            <a:endParaRPr lang="en-US" sz="2600" dirty="0"/>
          </a:p>
        </p:txBody>
      </p:sp>
    </p:spTree>
    <p:extLst>
      <p:ext uri="{BB962C8B-B14F-4D97-AF65-F5344CB8AC3E}">
        <p14:creationId xmlns:p14="http://schemas.microsoft.com/office/powerpoint/2010/main" val="28735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3A97-73AC-4D1A-A111-C557DA3CD040}"/>
              </a:ext>
            </a:extLst>
          </p:cNvPr>
          <p:cNvSpPr>
            <a:spLocks noGrp="1"/>
          </p:cNvSpPr>
          <p:nvPr>
            <p:ph type="title"/>
          </p:nvPr>
        </p:nvSpPr>
        <p:spPr/>
        <p:txBody>
          <a:bodyPr/>
          <a:lstStyle/>
          <a:p>
            <a:r>
              <a:rPr lang="en-US" dirty="0"/>
              <a:t>2024 Standard Deduction Table </a:t>
            </a:r>
          </a:p>
        </p:txBody>
      </p:sp>
      <p:graphicFrame>
        <p:nvGraphicFramePr>
          <p:cNvPr id="6" name="Content Placeholder 5">
            <a:extLst>
              <a:ext uri="{FF2B5EF4-FFF2-40B4-BE49-F238E27FC236}">
                <a16:creationId xmlns:a16="http://schemas.microsoft.com/office/drawing/2014/main" id="{39F6C70C-8D5E-4CC3-AF5C-9D621981B49B}"/>
              </a:ext>
            </a:extLst>
          </p:cNvPr>
          <p:cNvGraphicFramePr>
            <a:graphicFrameLocks noGrp="1"/>
          </p:cNvGraphicFramePr>
          <p:nvPr>
            <p:ph idx="1"/>
            <p:extLst>
              <p:ext uri="{D42A27DB-BD31-4B8C-83A1-F6EECF244321}">
                <p14:modId xmlns:p14="http://schemas.microsoft.com/office/powerpoint/2010/main" val="4048375941"/>
              </p:ext>
            </p:extLst>
          </p:nvPr>
        </p:nvGraphicFramePr>
        <p:xfrm>
          <a:off x="152400" y="845784"/>
          <a:ext cx="8839200" cy="3097566"/>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1869749170"/>
                    </a:ext>
                  </a:extLst>
                </a:gridCol>
                <a:gridCol w="4419600">
                  <a:extLst>
                    <a:ext uri="{9D8B030D-6E8A-4147-A177-3AD203B41FA5}">
                      <a16:colId xmlns:a16="http://schemas.microsoft.com/office/drawing/2014/main" val="3682172096"/>
                    </a:ext>
                  </a:extLst>
                </a:gridCol>
              </a:tblGrid>
              <a:tr h="466861">
                <a:tc>
                  <a:txBody>
                    <a:bodyPr/>
                    <a:lstStyle/>
                    <a:p>
                      <a:r>
                        <a:rPr lang="en-US" sz="2400" dirty="0"/>
                        <a:t>Filing Status</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2400" dirty="0"/>
                        <a:t>Standard Deduction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233485339"/>
                  </a:ext>
                </a:extLst>
              </a:tr>
              <a:tr h="763261">
                <a:tc>
                  <a:txBody>
                    <a:bodyPr/>
                    <a:lstStyle/>
                    <a:p>
                      <a:r>
                        <a:rPr lang="en-US" sz="2000" dirty="0">
                          <a:solidFill>
                            <a:schemeClr val="tx1"/>
                          </a:solidFill>
                        </a:rPr>
                        <a:t>Single (item C </a:t>
                      </a:r>
                      <a:r>
                        <a:rPr lang="en-US" sz="2000" i="1" dirty="0">
                          <a:solidFill>
                            <a:schemeClr val="tx1"/>
                          </a:solidFill>
                        </a:rPr>
                        <a:t>Yes</a:t>
                      </a:r>
                      <a:r>
                        <a:rPr lang="en-US" sz="2000" dirty="0">
                          <a:solidFill>
                            <a:schemeClr val="tx1"/>
                          </a:solidFill>
                        </a:rPr>
                        <a:t>)</a:t>
                      </a:r>
                    </a:p>
                    <a:p>
                      <a:r>
                        <a:rPr lang="en-US" sz="2000" dirty="0">
                          <a:solidFill>
                            <a:schemeClr val="tx1"/>
                          </a:solidFill>
                        </a:rPr>
                        <a:t>Single (item C </a:t>
                      </a:r>
                      <a:r>
                        <a:rPr lang="en-US" sz="2000" i="1" dirty="0">
                          <a:solidFill>
                            <a:schemeClr val="tx1"/>
                          </a:solidFill>
                        </a:rPr>
                        <a:t>No)</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$3,100</a:t>
                      </a:r>
                    </a:p>
                    <a:p>
                      <a:pPr algn="ctr"/>
                      <a:r>
                        <a:rPr lang="en-US" sz="2000" dirty="0">
                          <a:solidFill>
                            <a:schemeClr val="tx1"/>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165567"/>
                  </a:ext>
                </a:extLst>
              </a:tr>
              <a:tr h="466861">
                <a:tc>
                  <a:txBody>
                    <a:bodyPr/>
                    <a:lstStyle/>
                    <a:p>
                      <a:r>
                        <a:rPr lang="en-US" sz="2000" dirty="0"/>
                        <a:t>Married filing joint return </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$16,050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765463"/>
                  </a:ext>
                </a:extLst>
              </a:tr>
              <a:tr h="466861">
                <a:tc>
                  <a:txBody>
                    <a:bodyPr/>
                    <a:lstStyle/>
                    <a:p>
                      <a:r>
                        <a:rPr lang="en-US" sz="2000" dirty="0"/>
                        <a:t>Married filing separate return </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2073709"/>
                  </a:ext>
                </a:extLst>
              </a:tr>
              <a:tr h="466861">
                <a:tc>
                  <a:txBody>
                    <a:bodyPr/>
                    <a:lstStyle/>
                    <a:p>
                      <a:r>
                        <a:rPr lang="en-US" sz="2000" dirty="0"/>
                        <a:t>Head of household </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$11,200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4968542"/>
                  </a:ext>
                </a:extLst>
              </a:tr>
              <a:tr h="466861">
                <a:tc>
                  <a:txBody>
                    <a:bodyPr/>
                    <a:lstStyle/>
                    <a:p>
                      <a:r>
                        <a:rPr lang="en-US" sz="2000" dirty="0">
                          <a:solidFill>
                            <a:schemeClr val="tx1"/>
                          </a:solidFill>
                        </a:rPr>
                        <a:t>Qualifying surviving spouse</a:t>
                      </a:r>
                    </a:p>
                  </a:txBody>
                  <a:tcPr marL="228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solidFill>
                        </a:rPr>
                        <a:t>$16,050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2901133"/>
                  </a:ext>
                </a:extLst>
              </a:tr>
            </a:tbl>
          </a:graphicData>
        </a:graphic>
      </p:graphicFrame>
      <p:sp>
        <p:nvSpPr>
          <p:cNvPr id="4" name="TextBox 3">
            <a:extLst>
              <a:ext uri="{FF2B5EF4-FFF2-40B4-BE49-F238E27FC236}">
                <a16:creationId xmlns:a16="http://schemas.microsoft.com/office/drawing/2014/main" id="{F6A18ED6-6770-E832-9E83-81D4F344DA49}"/>
              </a:ext>
            </a:extLst>
          </p:cNvPr>
          <p:cNvSpPr txBox="1"/>
          <p:nvPr/>
        </p:nvSpPr>
        <p:spPr>
          <a:xfrm>
            <a:off x="1104900" y="4095496"/>
            <a:ext cx="6934200" cy="353943"/>
          </a:xfrm>
          <a:prstGeom prst="rect">
            <a:avLst/>
          </a:prstGeom>
          <a:noFill/>
        </p:spPr>
        <p:txBody>
          <a:bodyPr wrap="square">
            <a:spAutoFit/>
          </a:bodyPr>
          <a:lstStyle/>
          <a:p>
            <a:r>
              <a:rPr lang="en-US" b="1" dirty="0"/>
              <a:t>Dependent exemption $1,000 per qualified dependent</a:t>
            </a:r>
          </a:p>
        </p:txBody>
      </p:sp>
    </p:spTree>
    <p:extLst>
      <p:ext uri="{BB962C8B-B14F-4D97-AF65-F5344CB8AC3E}">
        <p14:creationId xmlns:p14="http://schemas.microsoft.com/office/powerpoint/2010/main" val="220959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87918" tIns="43959" rIns="87918" bIns="43959" rtlCol="0" anchor="ctr">
            <a:noAutofit/>
          </a:bodyPr>
          <a:lstStyle/>
          <a:p>
            <a:r>
              <a:rPr lang="en-US" dirty="0"/>
              <a:t>New York Itemized Deductions</a:t>
            </a:r>
          </a:p>
        </p:txBody>
      </p:sp>
      <p:sp>
        <p:nvSpPr>
          <p:cNvPr id="3" name="Content Placeholder 2"/>
          <p:cNvSpPr>
            <a:spLocks noGrp="1"/>
          </p:cNvSpPr>
          <p:nvPr>
            <p:ph idx="1"/>
          </p:nvPr>
        </p:nvSpPr>
        <p:spPr>
          <a:xfrm>
            <a:off x="304800" y="1082278"/>
            <a:ext cx="8458200" cy="3394472"/>
          </a:xfrm>
        </p:spPr>
        <p:txBody>
          <a:bodyPr/>
          <a:lstStyle/>
          <a:p>
            <a:pPr marL="0" indent="0">
              <a:buNone/>
            </a:pPr>
            <a:r>
              <a:rPr lang="en-US" dirty="0"/>
              <a:t>In general, New York itemized deductions are computed using the federal rules as they existed prior to the changes made by the federal Tax Cuts and Jobs Act.</a:t>
            </a:r>
          </a:p>
          <a:p>
            <a:pPr>
              <a:spcBef>
                <a:spcPts val="2400"/>
              </a:spcBef>
            </a:pPr>
            <a:r>
              <a:rPr lang="en-US" sz="2200" dirty="0"/>
              <a:t>Taxpayers can </a:t>
            </a:r>
            <a:r>
              <a:rPr lang="en-US" sz="2200" b="1" dirty="0"/>
              <a:t>not</a:t>
            </a:r>
            <a:r>
              <a:rPr lang="en-US" sz="2200" dirty="0"/>
              <a:t> use total federal itemized deduction as a starting point.</a:t>
            </a:r>
          </a:p>
          <a:p>
            <a:pPr>
              <a:spcBef>
                <a:spcPts val="2400"/>
              </a:spcBef>
            </a:pPr>
            <a:r>
              <a:rPr lang="en-US" sz="2200" dirty="0"/>
              <a:t>Taxpayers may itemize for the state, even if they use the standard deduction for their federal return.</a:t>
            </a:r>
          </a:p>
          <a:p>
            <a:endParaRPr lang="en-US" sz="2200" dirty="0"/>
          </a:p>
        </p:txBody>
      </p:sp>
    </p:spTree>
    <p:extLst>
      <p:ext uri="{BB962C8B-B14F-4D97-AF65-F5344CB8AC3E}">
        <p14:creationId xmlns:p14="http://schemas.microsoft.com/office/powerpoint/2010/main" val="178783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Itemized Deductions Form</a:t>
            </a:r>
          </a:p>
        </p:txBody>
      </p:sp>
      <p:sp>
        <p:nvSpPr>
          <p:cNvPr id="3" name="Content Placeholder 2"/>
          <p:cNvSpPr>
            <a:spLocks noGrp="1"/>
          </p:cNvSpPr>
          <p:nvPr>
            <p:ph idx="1"/>
          </p:nvPr>
        </p:nvSpPr>
        <p:spPr>
          <a:xfrm>
            <a:off x="304800" y="1114327"/>
            <a:ext cx="7924800" cy="3514823"/>
          </a:xfrm>
        </p:spPr>
        <p:txBody>
          <a:bodyPr/>
          <a:lstStyle/>
          <a:p>
            <a:pPr marL="0" indent="0">
              <a:buNone/>
            </a:pPr>
            <a:r>
              <a:rPr lang="en-US" sz="2600" dirty="0"/>
              <a:t>Form IT-196, </a:t>
            </a:r>
            <a:r>
              <a:rPr lang="en-US" sz="2600" i="1" dirty="0"/>
              <a:t>New York Resident, Nonresident, and Part-Year Resident Itemized Deductions, </a:t>
            </a:r>
            <a:r>
              <a:rPr lang="en-US" sz="2600" dirty="0"/>
              <a:t>and the instructions: </a:t>
            </a:r>
          </a:p>
          <a:p>
            <a:pPr>
              <a:spcBef>
                <a:spcPts val="3000"/>
              </a:spcBef>
            </a:pPr>
            <a:r>
              <a:rPr lang="en-US" dirty="0"/>
              <a:t>Walks taxpayers through the computation of New York itemized deductions.</a:t>
            </a:r>
          </a:p>
          <a:p>
            <a:pPr>
              <a:spcBef>
                <a:spcPts val="2400"/>
              </a:spcBef>
            </a:pPr>
            <a:r>
              <a:rPr lang="en-US" dirty="0"/>
              <a:t>For more information, visit </a:t>
            </a:r>
            <a:r>
              <a:rPr lang="en-US" dirty="0">
                <a:hlinkClick r:id="rId3"/>
              </a:rPr>
              <a:t>www.tax.ny.gov</a:t>
            </a:r>
            <a:r>
              <a:rPr lang="en-US" dirty="0"/>
              <a:t>                (</a:t>
            </a:r>
            <a:r>
              <a:rPr lang="en-US" i="1" dirty="0"/>
              <a:t>search: deductions)</a:t>
            </a:r>
            <a:r>
              <a:rPr lang="en-US" dirty="0"/>
              <a:t>.	</a:t>
            </a:r>
          </a:p>
        </p:txBody>
      </p:sp>
    </p:spTree>
    <p:extLst>
      <p:ext uri="{BB962C8B-B14F-4D97-AF65-F5344CB8AC3E}">
        <p14:creationId xmlns:p14="http://schemas.microsoft.com/office/powerpoint/2010/main" val="33681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1099-G Information</a:t>
            </a:r>
          </a:p>
        </p:txBody>
      </p:sp>
      <p:sp>
        <p:nvSpPr>
          <p:cNvPr id="3" name="Content Placeholder 2"/>
          <p:cNvSpPr>
            <a:spLocks noGrp="1"/>
          </p:cNvSpPr>
          <p:nvPr>
            <p:ph idx="1"/>
          </p:nvPr>
        </p:nvSpPr>
        <p:spPr>
          <a:xfrm>
            <a:off x="304800" y="859838"/>
            <a:ext cx="8229600" cy="3693112"/>
          </a:xfrm>
        </p:spPr>
        <p:txBody>
          <a:bodyPr/>
          <a:lstStyle/>
          <a:p>
            <a:r>
              <a:rPr lang="en-US" dirty="0"/>
              <a:t>Taxpayers may view and print Form 1099-G, </a:t>
            </a:r>
            <a:r>
              <a:rPr lang="en-US" i="1" dirty="0"/>
              <a:t>Statement for Recipients of State Income Tax Refunds, </a:t>
            </a:r>
            <a:r>
              <a:rPr lang="en-US" dirty="0"/>
              <a:t>directly from our website.  The state </a:t>
            </a:r>
            <a:r>
              <a:rPr lang="en-US" b="1" dirty="0"/>
              <a:t>do not </a:t>
            </a:r>
            <a:r>
              <a:rPr lang="en-US" dirty="0"/>
              <a:t>mail Form 1099-G.</a:t>
            </a:r>
          </a:p>
          <a:p>
            <a:r>
              <a:rPr lang="en-US" dirty="0"/>
              <a:t>The 1099-G amount reflects the amount of state and local taxes a taxpayer overpaid through withholding or estimated tax payments. </a:t>
            </a:r>
          </a:p>
          <a:p>
            <a:r>
              <a:rPr lang="en-US" dirty="0"/>
              <a:t>For most taxpayers, the amount shown on their 2024 Form 1099-G is the same as the 2023 New York State income tax refund they actually received.</a:t>
            </a:r>
          </a:p>
          <a:p>
            <a:endParaRPr lang="en-US" dirty="0"/>
          </a:p>
          <a:p>
            <a:endParaRPr lang="en-US" dirty="0"/>
          </a:p>
        </p:txBody>
      </p:sp>
    </p:spTree>
    <p:extLst>
      <p:ext uri="{BB962C8B-B14F-4D97-AF65-F5344CB8AC3E}">
        <p14:creationId xmlns:p14="http://schemas.microsoft.com/office/powerpoint/2010/main" val="216534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1755" cy="5143500"/>
          </a:xfrm>
          <a:prstGeom prst="rect">
            <a:avLst/>
          </a:prstGeom>
        </p:spPr>
      </p:pic>
      <p:sp>
        <p:nvSpPr>
          <p:cNvPr id="4" name="Title 3"/>
          <p:cNvSpPr>
            <a:spLocks noGrp="1"/>
          </p:cNvSpPr>
          <p:nvPr>
            <p:ph type="ctrTitle"/>
          </p:nvPr>
        </p:nvSpPr>
        <p:spPr>
          <a:xfrm>
            <a:off x="152400" y="2876550"/>
            <a:ext cx="7772400" cy="745808"/>
          </a:xfrm>
        </p:spPr>
        <p:txBody>
          <a:bodyPr/>
          <a:lstStyle/>
          <a:p>
            <a:r>
              <a:rPr lang="en-US" dirty="0"/>
              <a:t>New York State Tax Credits</a:t>
            </a:r>
          </a:p>
        </p:txBody>
      </p:sp>
    </p:spTree>
    <p:extLst>
      <p:ext uri="{BB962C8B-B14F-4D97-AF65-F5344CB8AC3E}">
        <p14:creationId xmlns:p14="http://schemas.microsoft.com/office/powerpoint/2010/main" val="277261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0C4B-C531-E4B8-7AC0-143726965328}"/>
              </a:ext>
            </a:extLst>
          </p:cNvPr>
          <p:cNvSpPr>
            <a:spLocks noGrp="1"/>
          </p:cNvSpPr>
          <p:nvPr>
            <p:ph type="title"/>
          </p:nvPr>
        </p:nvSpPr>
        <p:spPr/>
        <p:txBody>
          <a:bodyPr/>
          <a:lstStyle/>
          <a:p>
            <a:r>
              <a:rPr lang="en-US" dirty="0"/>
              <a:t>IT-213, </a:t>
            </a:r>
            <a:r>
              <a:rPr lang="en-US" i="1" dirty="0"/>
              <a:t>Empire State Child Credit</a:t>
            </a:r>
            <a:endParaRPr lang="en-US" dirty="0"/>
          </a:p>
        </p:txBody>
      </p:sp>
      <p:sp>
        <p:nvSpPr>
          <p:cNvPr id="3" name="Content Placeholder 2">
            <a:extLst>
              <a:ext uri="{FF2B5EF4-FFF2-40B4-BE49-F238E27FC236}">
                <a16:creationId xmlns:a16="http://schemas.microsoft.com/office/drawing/2014/main" id="{53D02B2A-3A78-BA11-ADBA-C15CFE0B4447}"/>
              </a:ext>
            </a:extLst>
          </p:cNvPr>
          <p:cNvSpPr>
            <a:spLocks noGrp="1"/>
          </p:cNvSpPr>
          <p:nvPr>
            <p:ph idx="1"/>
          </p:nvPr>
        </p:nvSpPr>
        <p:spPr>
          <a:xfrm>
            <a:off x="0" y="819150"/>
            <a:ext cx="9067799" cy="3886199"/>
          </a:xfrm>
        </p:spPr>
        <p:txBody>
          <a:bodyPr/>
          <a:lstStyle/>
          <a:p>
            <a:r>
              <a:rPr lang="en-US" sz="2100" dirty="0"/>
              <a:t>This refundable credit is available to full-year New York State residents who have at least one qualifying child and meet certain income limits.</a:t>
            </a:r>
          </a:p>
          <a:p>
            <a:pPr>
              <a:spcAft>
                <a:spcPts val="600"/>
              </a:spcAft>
            </a:pPr>
            <a:r>
              <a:rPr lang="en-US" sz="2100" b="1" dirty="0">
                <a:solidFill>
                  <a:schemeClr val="accent1"/>
                </a:solidFill>
              </a:rPr>
              <a:t>How much is the credit? </a:t>
            </a:r>
          </a:p>
          <a:p>
            <a:pPr marL="439588" lvl="1" indent="0">
              <a:spcAft>
                <a:spcPts val="600"/>
              </a:spcAft>
              <a:buNone/>
            </a:pPr>
            <a:r>
              <a:rPr lang="en-US" sz="2100" dirty="0"/>
              <a:t>If a taxpayer claimed the federal child tax credit, the Empire State child credit is the greater of:</a:t>
            </a:r>
          </a:p>
          <a:p>
            <a:pPr lvl="1">
              <a:spcAft>
                <a:spcPts val="600"/>
              </a:spcAft>
            </a:pPr>
            <a:r>
              <a:rPr lang="en-US" sz="2100" dirty="0"/>
              <a:t>33% of the taxpayer’s allowed federal child tax credit and additional child tax credit (calculated using the federal credit amounts and income thresholds that were in effect for tax year 2017), </a:t>
            </a:r>
            <a:r>
              <a:rPr lang="en-US" sz="2100" b="1" dirty="0"/>
              <a:t>or</a:t>
            </a:r>
          </a:p>
          <a:p>
            <a:pPr lvl="1"/>
            <a:r>
              <a:rPr lang="en-US" sz="2100" dirty="0"/>
              <a:t>$100 times the number of qualifying children, whichever is greater. </a:t>
            </a:r>
          </a:p>
          <a:p>
            <a:pPr lvl="1"/>
            <a:endParaRPr lang="en-US" sz="2000" b="1" dirty="0">
              <a:solidFill>
                <a:schemeClr val="accent1"/>
              </a:solidFill>
            </a:endParaRPr>
          </a:p>
          <a:p>
            <a:endParaRPr lang="en-US" dirty="0"/>
          </a:p>
        </p:txBody>
      </p:sp>
      <p:sp>
        <p:nvSpPr>
          <p:cNvPr id="4" name="Slide Number Placeholder 3">
            <a:extLst>
              <a:ext uri="{FF2B5EF4-FFF2-40B4-BE49-F238E27FC236}">
                <a16:creationId xmlns:a16="http://schemas.microsoft.com/office/drawing/2014/main" id="{D44CF508-F372-13FA-2846-5021F480E7B0}"/>
              </a:ext>
            </a:extLst>
          </p:cNvPr>
          <p:cNvSpPr>
            <a:spLocks noGrp="1"/>
          </p:cNvSpPr>
          <p:nvPr>
            <p:ph type="sldNum" sz="quarter" idx="12"/>
          </p:nvPr>
        </p:nvSpPr>
        <p:spPr/>
        <p:txBody>
          <a:bodyPr/>
          <a:lstStyle/>
          <a:p>
            <a:fld id="{461C3A22-55EB-4C03-94E7-1B9314DBFF8B}" type="slidenum">
              <a:rPr lang="en-US" smtClean="0"/>
              <a:pPr/>
              <a:t>75</a:t>
            </a:fld>
            <a:endParaRPr lang="en-US" dirty="0"/>
          </a:p>
        </p:txBody>
      </p:sp>
    </p:spTree>
    <p:extLst>
      <p:ext uri="{BB962C8B-B14F-4D97-AF65-F5344CB8AC3E}">
        <p14:creationId xmlns:p14="http://schemas.microsoft.com/office/powerpoint/2010/main" val="3229199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09D3-E7F4-F6BD-3C64-CC9DCCEC80D5}"/>
              </a:ext>
            </a:extLst>
          </p:cNvPr>
          <p:cNvSpPr>
            <a:spLocks noGrp="1"/>
          </p:cNvSpPr>
          <p:nvPr>
            <p:ph type="title"/>
          </p:nvPr>
        </p:nvSpPr>
        <p:spPr/>
        <p:txBody>
          <a:bodyPr/>
          <a:lstStyle/>
          <a:p>
            <a:r>
              <a:rPr lang="en-US" dirty="0"/>
              <a:t>IT-213, </a:t>
            </a:r>
            <a:r>
              <a:rPr lang="en-US" i="1" dirty="0"/>
              <a:t>Empire State Child Credit</a:t>
            </a:r>
            <a:endParaRPr lang="en-US" dirty="0"/>
          </a:p>
        </p:txBody>
      </p:sp>
      <p:sp>
        <p:nvSpPr>
          <p:cNvPr id="3" name="Content Placeholder 2">
            <a:extLst>
              <a:ext uri="{FF2B5EF4-FFF2-40B4-BE49-F238E27FC236}">
                <a16:creationId xmlns:a16="http://schemas.microsoft.com/office/drawing/2014/main" id="{9FE1966E-13DB-D78D-D088-0663C3665EAC}"/>
              </a:ext>
            </a:extLst>
          </p:cNvPr>
          <p:cNvSpPr>
            <a:spLocks noGrp="1"/>
          </p:cNvSpPr>
          <p:nvPr>
            <p:ph idx="1"/>
          </p:nvPr>
        </p:nvSpPr>
        <p:spPr>
          <a:xfrm>
            <a:off x="304800" y="693638"/>
            <a:ext cx="8686800" cy="4087912"/>
          </a:xfrm>
        </p:spPr>
        <p:txBody>
          <a:bodyPr/>
          <a:lstStyle/>
          <a:p>
            <a:pPr marL="0" indent="0">
              <a:buNone/>
            </a:pPr>
            <a:r>
              <a:rPr lang="en-US" sz="2150" dirty="0"/>
              <a:t>To qualify for this credit, taxpayers must meet one of the following conditions: </a:t>
            </a:r>
          </a:p>
          <a:p>
            <a:r>
              <a:rPr lang="en-US" sz="2150" dirty="0"/>
              <a:t>have a federal child tax credit or additional child tax credit based on the income thresholds in effect for 2017</a:t>
            </a:r>
            <a:r>
              <a:rPr lang="en-US" sz="2150" b="1" dirty="0"/>
              <a:t>, or</a:t>
            </a:r>
          </a:p>
          <a:p>
            <a:r>
              <a:rPr lang="en-US" sz="2150" dirty="0"/>
              <a:t>have federal adjusted gross income of: </a:t>
            </a:r>
          </a:p>
        </p:txBody>
      </p:sp>
      <p:graphicFrame>
        <p:nvGraphicFramePr>
          <p:cNvPr id="4" name="Table 3">
            <a:extLst>
              <a:ext uri="{FF2B5EF4-FFF2-40B4-BE49-F238E27FC236}">
                <a16:creationId xmlns:a16="http://schemas.microsoft.com/office/drawing/2014/main" id="{D34A70B6-DFD8-A145-35D9-C706DBAF8BCF}"/>
              </a:ext>
            </a:extLst>
          </p:cNvPr>
          <p:cNvGraphicFramePr>
            <a:graphicFrameLocks noGrp="1"/>
          </p:cNvGraphicFramePr>
          <p:nvPr/>
        </p:nvGraphicFramePr>
        <p:xfrm>
          <a:off x="253409" y="2864902"/>
          <a:ext cx="8661991" cy="1584960"/>
        </p:xfrm>
        <a:graphic>
          <a:graphicData uri="http://schemas.openxmlformats.org/drawingml/2006/table">
            <a:tbl>
              <a:tblPr/>
              <a:tblGrid>
                <a:gridCol w="4699591">
                  <a:extLst>
                    <a:ext uri="{9D8B030D-6E8A-4147-A177-3AD203B41FA5}">
                      <a16:colId xmlns:a16="http://schemas.microsoft.com/office/drawing/2014/main" val="3845769811"/>
                    </a:ext>
                  </a:extLst>
                </a:gridCol>
                <a:gridCol w="3962400">
                  <a:extLst>
                    <a:ext uri="{9D8B030D-6E8A-4147-A177-3AD203B41FA5}">
                      <a16:colId xmlns:a16="http://schemas.microsoft.com/office/drawing/2014/main" val="3479230824"/>
                    </a:ext>
                  </a:extLst>
                </a:gridCol>
              </a:tblGrid>
              <a:tr h="304800">
                <a:tc>
                  <a:txBody>
                    <a:bodyPr/>
                    <a:lstStyle/>
                    <a:p>
                      <a:pPr algn="l" fontAlgn="t"/>
                      <a:r>
                        <a:rPr lang="en-US" sz="1600" b="1" dirty="0">
                          <a:solidFill>
                            <a:srgbClr val="FFFFFF"/>
                          </a:solidFill>
                          <a:effectLst/>
                          <a:highlight>
                            <a:srgbClr val="007681"/>
                          </a:highlight>
                        </a:rPr>
                        <a:t>Filing Status</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chemeClr val="tx2"/>
                    </a:solidFill>
                  </a:tcPr>
                </a:tc>
                <a:tc>
                  <a:txBody>
                    <a:bodyPr/>
                    <a:lstStyle/>
                    <a:p>
                      <a:pPr algn="l" fontAlgn="t"/>
                      <a:r>
                        <a:rPr lang="en-US" sz="1600" b="1" dirty="0">
                          <a:solidFill>
                            <a:srgbClr val="FFFFFF"/>
                          </a:solidFill>
                          <a:effectLst/>
                          <a:highlight>
                            <a:srgbClr val="007681"/>
                          </a:highlight>
                        </a:rPr>
                        <a:t>Federal Adjusted Gross Income (FAGI)</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chemeClr val="tx2"/>
                    </a:solidFill>
                  </a:tcPr>
                </a:tc>
                <a:extLst>
                  <a:ext uri="{0D108BD9-81ED-4DB2-BD59-A6C34878D82A}">
                    <a16:rowId xmlns:a16="http://schemas.microsoft.com/office/drawing/2014/main" val="633776207"/>
                  </a:ext>
                </a:extLst>
              </a:tr>
              <a:tr h="297616">
                <a:tc>
                  <a:txBody>
                    <a:bodyPr/>
                    <a:lstStyle/>
                    <a:p>
                      <a:pPr marL="0" indent="0" algn="l" fontAlgn="t"/>
                      <a:r>
                        <a:rPr lang="en-US" sz="1600" dirty="0">
                          <a:effectLst/>
                        </a:rPr>
                        <a:t>Married filing a joint return</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rgbClr val="FFFFFF"/>
                    </a:solidFill>
                  </a:tcPr>
                </a:tc>
                <a:tc>
                  <a:txBody>
                    <a:bodyPr/>
                    <a:lstStyle/>
                    <a:p>
                      <a:pPr algn="l" fontAlgn="t"/>
                      <a:r>
                        <a:rPr lang="en-US" sz="1600" dirty="0">
                          <a:effectLst/>
                        </a:rPr>
                        <a:t>$110,000 or less</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223395791"/>
                  </a:ext>
                </a:extLst>
              </a:tr>
              <a:tr h="514063">
                <a:tc>
                  <a:txBody>
                    <a:bodyPr/>
                    <a:lstStyle/>
                    <a:p>
                      <a:pPr algn="l" fontAlgn="t"/>
                      <a:r>
                        <a:rPr lang="en-US" sz="1600" dirty="0">
                          <a:effectLst/>
                        </a:rPr>
                        <a:t>Single, or head of household, or qualifying surviving spouse</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rgbClr val="FFFFFF"/>
                    </a:solidFill>
                  </a:tcPr>
                </a:tc>
                <a:tc>
                  <a:txBody>
                    <a:bodyPr/>
                    <a:lstStyle/>
                    <a:p>
                      <a:pPr algn="l" fontAlgn="t"/>
                      <a:r>
                        <a:rPr lang="en-US" sz="1600" dirty="0">
                          <a:effectLst/>
                        </a:rPr>
                        <a:t>$75,000 or less</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089883076"/>
                  </a:ext>
                </a:extLst>
              </a:tr>
              <a:tr h="297616">
                <a:tc>
                  <a:txBody>
                    <a:bodyPr/>
                    <a:lstStyle/>
                    <a:p>
                      <a:pPr algn="l" fontAlgn="t"/>
                      <a:r>
                        <a:rPr lang="en-US" sz="1600" dirty="0">
                          <a:effectLst/>
                        </a:rPr>
                        <a:t>Married filing separately</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rgbClr val="FFFFFF"/>
                    </a:solidFill>
                  </a:tcPr>
                </a:tc>
                <a:tc>
                  <a:txBody>
                    <a:bodyPr/>
                    <a:lstStyle/>
                    <a:p>
                      <a:pPr algn="l" fontAlgn="t"/>
                      <a:r>
                        <a:rPr lang="en-US" sz="1600" dirty="0">
                          <a:effectLst/>
                        </a:rPr>
                        <a:t>$55,000 or less</a:t>
                      </a:r>
                    </a:p>
                  </a:txBody>
                  <a:tcPr>
                    <a:lnL w="7620" cap="flat" cmpd="sng" algn="ctr">
                      <a:solidFill>
                        <a:srgbClr val="BBBBBB"/>
                      </a:solidFill>
                      <a:prstDash val="solid"/>
                      <a:round/>
                      <a:headEnd type="none" w="med" len="med"/>
                      <a:tailEnd type="none" w="med" len="med"/>
                    </a:lnL>
                    <a:lnR w="7620" cap="flat" cmpd="sng" algn="ctr">
                      <a:solidFill>
                        <a:srgbClr val="BBBBBB"/>
                      </a:solidFill>
                      <a:prstDash val="solid"/>
                      <a:round/>
                      <a:headEnd type="none" w="med" len="med"/>
                      <a:tailEnd type="none" w="med" len="med"/>
                    </a:lnR>
                    <a:lnT w="7620" cap="flat" cmpd="sng" algn="ctr">
                      <a:solidFill>
                        <a:srgbClr val="BBBBBB"/>
                      </a:solidFill>
                      <a:prstDash val="solid"/>
                      <a:round/>
                      <a:headEnd type="none" w="med" len="med"/>
                      <a:tailEnd type="none" w="med" len="med"/>
                    </a:lnT>
                    <a:lnB w="7620"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368104783"/>
                  </a:ext>
                </a:extLst>
              </a:tr>
            </a:tbl>
          </a:graphicData>
        </a:graphic>
      </p:graphicFrame>
      <p:sp>
        <p:nvSpPr>
          <p:cNvPr id="5" name="Slide Number Placeholder 4">
            <a:extLst>
              <a:ext uri="{FF2B5EF4-FFF2-40B4-BE49-F238E27FC236}">
                <a16:creationId xmlns:a16="http://schemas.microsoft.com/office/drawing/2014/main" id="{CDCC6F8B-C6D1-F9F6-74AC-A43981E15504}"/>
              </a:ext>
            </a:extLst>
          </p:cNvPr>
          <p:cNvSpPr>
            <a:spLocks noGrp="1"/>
          </p:cNvSpPr>
          <p:nvPr>
            <p:ph type="sldNum" sz="quarter" idx="12"/>
          </p:nvPr>
        </p:nvSpPr>
        <p:spPr/>
        <p:txBody>
          <a:bodyPr/>
          <a:lstStyle/>
          <a:p>
            <a:fld id="{461C3A22-55EB-4C03-94E7-1B9314DBFF8B}" type="slidenum">
              <a:rPr lang="en-US" smtClean="0"/>
              <a:pPr/>
              <a:t>76</a:t>
            </a:fld>
            <a:endParaRPr lang="en-US" dirty="0"/>
          </a:p>
        </p:txBody>
      </p:sp>
    </p:spTree>
    <p:extLst>
      <p:ext uri="{BB962C8B-B14F-4D97-AF65-F5344CB8AC3E}">
        <p14:creationId xmlns:p14="http://schemas.microsoft.com/office/powerpoint/2010/main" val="761872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3D5A-F2BB-CBB1-2809-02566F00091B}"/>
              </a:ext>
            </a:extLst>
          </p:cNvPr>
          <p:cNvSpPr>
            <a:spLocks noGrp="1"/>
          </p:cNvSpPr>
          <p:nvPr>
            <p:ph type="title"/>
          </p:nvPr>
        </p:nvSpPr>
        <p:spPr/>
        <p:txBody>
          <a:bodyPr/>
          <a:lstStyle/>
          <a:p>
            <a:r>
              <a:rPr lang="en-US" dirty="0">
                <a:effectLst/>
              </a:rPr>
              <a:t>IT-213, </a:t>
            </a:r>
            <a:r>
              <a:rPr lang="en-US" i="1" dirty="0">
                <a:effectLst/>
              </a:rPr>
              <a:t>Empire State Child Credit</a:t>
            </a:r>
            <a:endParaRPr lang="en-US" dirty="0">
              <a:effectLst/>
            </a:endParaRPr>
          </a:p>
        </p:txBody>
      </p:sp>
      <p:sp>
        <p:nvSpPr>
          <p:cNvPr id="3" name="Content Placeholder 2">
            <a:extLst>
              <a:ext uri="{FF2B5EF4-FFF2-40B4-BE49-F238E27FC236}">
                <a16:creationId xmlns:a16="http://schemas.microsoft.com/office/drawing/2014/main" id="{7FD4B36A-6BA0-42F8-B9E1-DE88FF5EEEEF}"/>
              </a:ext>
            </a:extLst>
          </p:cNvPr>
          <p:cNvSpPr>
            <a:spLocks noGrp="1"/>
          </p:cNvSpPr>
          <p:nvPr>
            <p:ph idx="1"/>
          </p:nvPr>
        </p:nvSpPr>
        <p:spPr/>
        <p:txBody>
          <a:bodyPr/>
          <a:lstStyle/>
          <a:p>
            <a:pPr marL="0" lvl="1" indent="0">
              <a:spcAft>
                <a:spcPts val="600"/>
              </a:spcAft>
              <a:buNone/>
            </a:pPr>
            <a:r>
              <a:rPr lang="en-US" sz="2400" dirty="0">
                <a:latin typeface="+mn-lt"/>
              </a:rPr>
              <a:t>If a taxpayer</a:t>
            </a:r>
            <a:r>
              <a:rPr lang="en-US" sz="2400" b="0" i="0" dirty="0">
                <a:effectLst/>
                <a:latin typeface="+mn-lt"/>
              </a:rPr>
              <a:t> does </a:t>
            </a:r>
            <a:r>
              <a:rPr lang="en-US" sz="2400" b="1" i="0" dirty="0">
                <a:effectLst/>
                <a:latin typeface="+mn-lt"/>
              </a:rPr>
              <a:t>not</a:t>
            </a:r>
            <a:r>
              <a:rPr lang="en-US" sz="2400" b="0" i="0" dirty="0">
                <a:effectLst/>
                <a:latin typeface="+mn-lt"/>
              </a:rPr>
              <a:t> claim the federal child tax credit but meets all the other eligibility requirements, the amount of the Empire State child credit is</a:t>
            </a:r>
            <a:r>
              <a:rPr lang="en-US" sz="2400" dirty="0">
                <a:latin typeface="+mn-lt"/>
              </a:rPr>
              <a:t> </a:t>
            </a:r>
            <a:r>
              <a:rPr lang="en-US" sz="2400" b="0" i="0" dirty="0">
                <a:effectLst/>
                <a:latin typeface="+mn-lt"/>
              </a:rPr>
              <a:t>$100 multiplied by the number of qualifying children.</a:t>
            </a:r>
          </a:p>
          <a:p>
            <a:pPr marL="439588" lvl="1" indent="0">
              <a:spcAft>
                <a:spcPts val="600"/>
              </a:spcAft>
              <a:buNone/>
            </a:pPr>
            <a:br>
              <a:rPr lang="en-US" dirty="0"/>
            </a:br>
            <a:endParaRPr lang="en-US" dirty="0"/>
          </a:p>
        </p:txBody>
      </p:sp>
      <p:sp>
        <p:nvSpPr>
          <p:cNvPr id="4" name="Slide Number Placeholder 3">
            <a:extLst>
              <a:ext uri="{FF2B5EF4-FFF2-40B4-BE49-F238E27FC236}">
                <a16:creationId xmlns:a16="http://schemas.microsoft.com/office/drawing/2014/main" id="{FDB4D2DF-3CC1-1A3B-39FF-D0CB9FB9CEC9}"/>
              </a:ext>
            </a:extLst>
          </p:cNvPr>
          <p:cNvSpPr>
            <a:spLocks noGrp="1"/>
          </p:cNvSpPr>
          <p:nvPr>
            <p:ph type="sldNum" sz="quarter" idx="12"/>
          </p:nvPr>
        </p:nvSpPr>
        <p:spPr/>
        <p:txBody>
          <a:bodyPr/>
          <a:lstStyle/>
          <a:p>
            <a:fld id="{461C3A22-55EB-4C03-94E7-1B9314DBFF8B}" type="slidenum">
              <a:rPr lang="en-US" smtClean="0"/>
              <a:pPr/>
              <a:t>77</a:t>
            </a:fld>
            <a:endParaRPr lang="en-US" dirty="0"/>
          </a:p>
        </p:txBody>
      </p:sp>
    </p:spTree>
    <p:extLst>
      <p:ext uri="{BB962C8B-B14F-4D97-AF65-F5344CB8AC3E}">
        <p14:creationId xmlns:p14="http://schemas.microsoft.com/office/powerpoint/2010/main" val="15265805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30D2-6D21-9565-47FA-0A07FB477CCA}"/>
              </a:ext>
            </a:extLst>
          </p:cNvPr>
          <p:cNvSpPr>
            <a:spLocks noGrp="1"/>
          </p:cNvSpPr>
          <p:nvPr>
            <p:ph type="title"/>
          </p:nvPr>
        </p:nvSpPr>
        <p:spPr/>
        <p:txBody>
          <a:bodyPr/>
          <a:lstStyle/>
          <a:p>
            <a:r>
              <a:rPr lang="en-US" dirty="0"/>
              <a:t>Qualifying Child	</a:t>
            </a:r>
          </a:p>
        </p:txBody>
      </p:sp>
      <p:sp>
        <p:nvSpPr>
          <p:cNvPr id="3" name="Content Placeholder 2">
            <a:extLst>
              <a:ext uri="{FF2B5EF4-FFF2-40B4-BE49-F238E27FC236}">
                <a16:creationId xmlns:a16="http://schemas.microsoft.com/office/drawing/2014/main" id="{B5730887-1DDD-6EC5-0732-DDBE0609AE1E}"/>
              </a:ext>
            </a:extLst>
          </p:cNvPr>
          <p:cNvSpPr>
            <a:spLocks noGrp="1"/>
          </p:cNvSpPr>
          <p:nvPr>
            <p:ph idx="1"/>
          </p:nvPr>
        </p:nvSpPr>
        <p:spPr>
          <a:xfrm>
            <a:off x="304800" y="925831"/>
            <a:ext cx="8229600" cy="3394472"/>
          </a:xfrm>
        </p:spPr>
        <p:txBody>
          <a:bodyPr/>
          <a:lstStyle/>
          <a:p>
            <a:pPr marL="0" indent="0">
              <a:buNone/>
            </a:pPr>
            <a:r>
              <a:rPr lang="en-US" b="1" dirty="0">
                <a:solidFill>
                  <a:schemeClr val="tx2"/>
                </a:solidFill>
              </a:rPr>
              <a:t>For purposes of the Empire State child credit,                         a </a:t>
            </a:r>
            <a:r>
              <a:rPr lang="en-US" b="1" i="1" dirty="0">
                <a:solidFill>
                  <a:schemeClr val="tx2"/>
                </a:solidFill>
              </a:rPr>
              <a:t>qualifying child</a:t>
            </a:r>
            <a:r>
              <a:rPr lang="en-US" b="1" dirty="0">
                <a:solidFill>
                  <a:schemeClr val="tx2"/>
                </a:solidFill>
              </a:rPr>
              <a:t>:</a:t>
            </a:r>
          </a:p>
          <a:p>
            <a:r>
              <a:rPr lang="en-US" sz="2000" dirty="0"/>
              <a:t>a child, stepchild, adopted child, foster child, sibling, stepsibling, half-sibling, or a descendant of any of them (for example,                     a grandchild, or a sibling’s child),</a:t>
            </a:r>
          </a:p>
          <a:p>
            <a:r>
              <a:rPr lang="en-US" sz="2000" dirty="0"/>
              <a:t>was under the age of 17 on December 31,</a:t>
            </a:r>
          </a:p>
          <a:p>
            <a:r>
              <a:rPr lang="en-US" sz="2000" dirty="0"/>
              <a:t>did not provide over half of their own support,</a:t>
            </a:r>
          </a:p>
          <a:p>
            <a:r>
              <a:rPr lang="en-US" sz="2000" dirty="0"/>
              <a:t>lived with the taxpayer for more than half of the year,</a:t>
            </a:r>
          </a:p>
        </p:txBody>
      </p:sp>
      <p:sp>
        <p:nvSpPr>
          <p:cNvPr id="4" name="Slide Number Placeholder 3">
            <a:extLst>
              <a:ext uri="{FF2B5EF4-FFF2-40B4-BE49-F238E27FC236}">
                <a16:creationId xmlns:a16="http://schemas.microsoft.com/office/drawing/2014/main" id="{7AF42BA9-E233-980D-F72C-C92567D4C5B4}"/>
              </a:ext>
            </a:extLst>
          </p:cNvPr>
          <p:cNvSpPr>
            <a:spLocks noGrp="1"/>
          </p:cNvSpPr>
          <p:nvPr>
            <p:ph type="sldNum" sz="quarter" idx="12"/>
          </p:nvPr>
        </p:nvSpPr>
        <p:spPr/>
        <p:txBody>
          <a:bodyPr/>
          <a:lstStyle/>
          <a:p>
            <a:fld id="{461C3A22-55EB-4C03-94E7-1B9314DBFF8B}" type="slidenum">
              <a:rPr lang="en-US" smtClean="0"/>
              <a:pPr/>
              <a:t>78</a:t>
            </a:fld>
            <a:endParaRPr lang="en-US" dirty="0"/>
          </a:p>
        </p:txBody>
      </p:sp>
    </p:spTree>
    <p:extLst>
      <p:ext uri="{BB962C8B-B14F-4D97-AF65-F5344CB8AC3E}">
        <p14:creationId xmlns:p14="http://schemas.microsoft.com/office/powerpoint/2010/main" val="2713824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D83C-D7F6-2A86-BC40-F48916EF483A}"/>
              </a:ext>
            </a:extLst>
          </p:cNvPr>
          <p:cNvSpPr>
            <a:spLocks noGrp="1"/>
          </p:cNvSpPr>
          <p:nvPr>
            <p:ph type="title"/>
          </p:nvPr>
        </p:nvSpPr>
        <p:spPr/>
        <p:txBody>
          <a:bodyPr/>
          <a:lstStyle/>
          <a:p>
            <a:r>
              <a:rPr lang="en-US" dirty="0"/>
              <a:t>Qualifying Child	(continued)</a:t>
            </a:r>
          </a:p>
        </p:txBody>
      </p:sp>
      <p:sp>
        <p:nvSpPr>
          <p:cNvPr id="3" name="Content Placeholder 2">
            <a:extLst>
              <a:ext uri="{FF2B5EF4-FFF2-40B4-BE49-F238E27FC236}">
                <a16:creationId xmlns:a16="http://schemas.microsoft.com/office/drawing/2014/main" id="{4B5545DA-19F8-391C-ADED-4A18C4B228DF}"/>
              </a:ext>
            </a:extLst>
          </p:cNvPr>
          <p:cNvSpPr>
            <a:spLocks noGrp="1"/>
          </p:cNvSpPr>
          <p:nvPr>
            <p:ph idx="1"/>
          </p:nvPr>
        </p:nvSpPr>
        <p:spPr>
          <a:xfrm>
            <a:off x="304800" y="925830"/>
            <a:ext cx="8610600" cy="3703319"/>
          </a:xfrm>
        </p:spPr>
        <p:txBody>
          <a:bodyPr/>
          <a:lstStyle/>
          <a:p>
            <a:pPr marL="0" indent="0">
              <a:buNone/>
            </a:pPr>
            <a:r>
              <a:rPr lang="en-US" b="1" dirty="0">
                <a:solidFill>
                  <a:schemeClr val="tx2"/>
                </a:solidFill>
              </a:rPr>
              <a:t>For purposes of the Empire State child credit,                         a </a:t>
            </a:r>
            <a:r>
              <a:rPr lang="en-US" b="1" i="1" dirty="0">
                <a:solidFill>
                  <a:schemeClr val="tx2"/>
                </a:solidFill>
              </a:rPr>
              <a:t>qualifying child</a:t>
            </a:r>
            <a:r>
              <a:rPr lang="en-US" b="1" dirty="0">
                <a:solidFill>
                  <a:schemeClr val="tx2"/>
                </a:solidFill>
              </a:rPr>
              <a:t>:</a:t>
            </a:r>
          </a:p>
          <a:p>
            <a:r>
              <a:rPr lang="en-US" sz="2000" dirty="0"/>
              <a:t>is claimed as a dependent on the taxpayer’s federal income tax return,</a:t>
            </a:r>
          </a:p>
          <a:p>
            <a:r>
              <a:rPr lang="en-US" sz="2000" dirty="0"/>
              <a:t>does not file a joint federal income tax return (or files it only to claim a refund of withholding or estimated tax paid), and</a:t>
            </a:r>
          </a:p>
          <a:p>
            <a:r>
              <a:rPr lang="en-US" sz="2000" dirty="0"/>
              <a:t>was a citizen, national, or resident noncitizen of the United States.</a:t>
            </a:r>
          </a:p>
          <a:p>
            <a:pPr marL="0" indent="0">
              <a:buNone/>
            </a:pPr>
            <a:r>
              <a:rPr lang="en-US" sz="2000" b="0" i="0" dirty="0">
                <a:solidFill>
                  <a:srgbClr val="000000"/>
                </a:solidFill>
                <a:effectLst/>
                <a:latin typeface="+mn-lt"/>
              </a:rPr>
              <a:t>A</a:t>
            </a:r>
            <a:r>
              <a:rPr lang="en-US" sz="2000" dirty="0">
                <a:solidFill>
                  <a:srgbClr val="000000"/>
                </a:solidFill>
                <a:latin typeface="+mn-lt"/>
              </a:rPr>
              <a:t> valid </a:t>
            </a:r>
            <a:r>
              <a:rPr lang="en-US" sz="2000" b="0" i="0" dirty="0">
                <a:solidFill>
                  <a:srgbClr val="000000"/>
                </a:solidFill>
                <a:effectLst/>
                <a:latin typeface="+mn-lt"/>
              </a:rPr>
              <a:t>Social Security number (SSN) or individual taxpayer identification number (ITIN) must be provided for each child claimed. </a:t>
            </a:r>
            <a:endParaRPr lang="en-US" sz="2000" dirty="0">
              <a:latin typeface="+mn-lt"/>
            </a:endParaRPr>
          </a:p>
          <a:p>
            <a:pPr marL="0" indent="0">
              <a:buNone/>
            </a:pPr>
            <a:endParaRPr lang="en-US" dirty="0"/>
          </a:p>
        </p:txBody>
      </p:sp>
      <p:sp>
        <p:nvSpPr>
          <p:cNvPr id="4" name="Slide Number Placeholder 3">
            <a:extLst>
              <a:ext uri="{FF2B5EF4-FFF2-40B4-BE49-F238E27FC236}">
                <a16:creationId xmlns:a16="http://schemas.microsoft.com/office/drawing/2014/main" id="{5AD2EC0D-DDB1-4D6E-DAFD-F6BD2257BCD6}"/>
              </a:ext>
            </a:extLst>
          </p:cNvPr>
          <p:cNvSpPr>
            <a:spLocks noGrp="1"/>
          </p:cNvSpPr>
          <p:nvPr>
            <p:ph type="sldNum" sz="quarter" idx="12"/>
          </p:nvPr>
        </p:nvSpPr>
        <p:spPr/>
        <p:txBody>
          <a:bodyPr/>
          <a:lstStyle/>
          <a:p>
            <a:fld id="{461C3A22-55EB-4C03-94E7-1B9314DBFF8B}" type="slidenum">
              <a:rPr lang="en-US" smtClean="0"/>
              <a:pPr/>
              <a:t>79</a:t>
            </a:fld>
            <a:endParaRPr lang="en-US" dirty="0"/>
          </a:p>
        </p:txBody>
      </p:sp>
    </p:spTree>
    <p:extLst>
      <p:ext uri="{BB962C8B-B14F-4D97-AF65-F5344CB8AC3E}">
        <p14:creationId xmlns:p14="http://schemas.microsoft.com/office/powerpoint/2010/main" val="1754385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E-file Mandate </a:t>
            </a:r>
          </a:p>
        </p:txBody>
      </p:sp>
      <p:sp>
        <p:nvSpPr>
          <p:cNvPr id="3" name="Content Placeholder 2"/>
          <p:cNvSpPr>
            <a:spLocks noGrp="1"/>
          </p:cNvSpPr>
          <p:nvPr>
            <p:ph idx="1"/>
          </p:nvPr>
        </p:nvSpPr>
        <p:spPr>
          <a:xfrm>
            <a:off x="304800" y="895350"/>
            <a:ext cx="8077201" cy="3630216"/>
          </a:xfrm>
        </p:spPr>
        <p:txBody>
          <a:bodyPr/>
          <a:lstStyle/>
          <a:p>
            <a:r>
              <a:rPr lang="en-US" dirty="0"/>
              <a:t>All forms should be e-filed, either directly through software or by PDF attachment to the filing.</a:t>
            </a:r>
          </a:p>
          <a:p>
            <a:r>
              <a:rPr lang="en-US" dirty="0"/>
              <a:t>Volunteer preparers are not subject to e-file mandate.</a:t>
            </a:r>
          </a:p>
          <a:p>
            <a:r>
              <a:rPr lang="en-US" dirty="0"/>
              <a:t>New York State supports both linked and</a:t>
            </a:r>
            <a:br>
              <a:rPr lang="en-US" dirty="0"/>
            </a:br>
            <a:r>
              <a:rPr lang="en-US" dirty="0"/>
              <a:t>unlinked returns.</a:t>
            </a:r>
          </a:p>
          <a:p>
            <a:pPr lvl="1">
              <a:spcBef>
                <a:spcPts val="1200"/>
              </a:spcBef>
            </a:pPr>
            <a:r>
              <a:rPr lang="en-US" dirty="0"/>
              <a:t>even if the IRS will not accept a return, the state return can be filed as an unlinked return</a:t>
            </a:r>
          </a:p>
          <a:p>
            <a:pPr lvl="1">
              <a:spcBef>
                <a:spcPts val="1200"/>
              </a:spcBef>
            </a:pPr>
            <a:r>
              <a:rPr lang="en-US" dirty="0"/>
              <a:t>most software allows unlinked returns</a:t>
            </a:r>
          </a:p>
        </p:txBody>
      </p:sp>
    </p:spTree>
    <p:extLst>
      <p:ext uri="{BB962C8B-B14F-4D97-AF65-F5344CB8AC3E}">
        <p14:creationId xmlns:p14="http://schemas.microsoft.com/office/powerpoint/2010/main" val="10021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5F2F-777C-32E2-3514-CE3D62A2315B}"/>
              </a:ext>
            </a:extLst>
          </p:cNvPr>
          <p:cNvSpPr>
            <a:spLocks noGrp="1"/>
          </p:cNvSpPr>
          <p:nvPr>
            <p:ph type="title"/>
          </p:nvPr>
        </p:nvSpPr>
        <p:spPr>
          <a:xfrm>
            <a:off x="152400" y="-26452"/>
            <a:ext cx="8991600" cy="720090"/>
          </a:xfrm>
        </p:spPr>
        <p:txBody>
          <a:bodyPr/>
          <a:lstStyle/>
          <a:p>
            <a:r>
              <a:rPr lang="en-US" sz="3100" dirty="0"/>
              <a:t>Additional Empire State Child Credit Payments</a:t>
            </a:r>
          </a:p>
        </p:txBody>
      </p:sp>
      <p:sp>
        <p:nvSpPr>
          <p:cNvPr id="3" name="Content Placeholder 2">
            <a:extLst>
              <a:ext uri="{FF2B5EF4-FFF2-40B4-BE49-F238E27FC236}">
                <a16:creationId xmlns:a16="http://schemas.microsoft.com/office/drawing/2014/main" id="{42380888-8CC9-AE96-2A29-06A5C805E9AD}"/>
              </a:ext>
            </a:extLst>
          </p:cNvPr>
          <p:cNvSpPr>
            <a:spLocks noGrp="1"/>
          </p:cNvSpPr>
          <p:nvPr>
            <p:ph idx="1"/>
          </p:nvPr>
        </p:nvSpPr>
        <p:spPr>
          <a:xfrm>
            <a:off x="76200" y="925830"/>
            <a:ext cx="8991600" cy="3627119"/>
          </a:xfrm>
        </p:spPr>
        <p:txBody>
          <a:bodyPr/>
          <a:lstStyle/>
          <a:p>
            <a:pPr>
              <a:spcAft>
                <a:spcPts val="1200"/>
              </a:spcAft>
            </a:pPr>
            <a:r>
              <a:rPr lang="en-US" sz="2300" dirty="0"/>
              <a:t>Additional $350 million in payments issued by check to more than             1.5 million taxpayers</a:t>
            </a:r>
          </a:p>
          <a:p>
            <a:pPr>
              <a:spcAft>
                <a:spcPts val="1200"/>
              </a:spcAft>
            </a:pPr>
            <a:r>
              <a:rPr lang="en-US" sz="2300" dirty="0"/>
              <a:t>Majority of payments issued in August and September 2024</a:t>
            </a:r>
          </a:p>
          <a:p>
            <a:pPr>
              <a:spcAft>
                <a:spcPts val="1200"/>
              </a:spcAft>
            </a:pPr>
            <a:r>
              <a:rPr lang="en-US" sz="2300" dirty="0"/>
              <a:t>Average payment of $233 per taxpayer </a:t>
            </a:r>
          </a:p>
          <a:p>
            <a:pPr>
              <a:spcAft>
                <a:spcPts val="1200"/>
              </a:spcAft>
            </a:pPr>
            <a:r>
              <a:rPr lang="en-US" sz="2300" dirty="0"/>
              <a:t>Payments do not need to be reported on the 2024 tax return </a:t>
            </a:r>
          </a:p>
          <a:p>
            <a:pPr>
              <a:spcAft>
                <a:spcPts val="1200"/>
              </a:spcAft>
            </a:pPr>
            <a:r>
              <a:rPr lang="en-US" sz="2300" dirty="0"/>
              <a:t>Visit </a:t>
            </a:r>
            <a:r>
              <a:rPr lang="en-US" sz="2300" dirty="0">
                <a:hlinkClick r:id="rId3"/>
              </a:rPr>
              <a:t>www.tax.ny.gov</a:t>
            </a:r>
            <a:r>
              <a:rPr lang="en-US" sz="2300" dirty="0"/>
              <a:t> (</a:t>
            </a:r>
            <a:r>
              <a:rPr lang="en-US" sz="2300" i="1" dirty="0"/>
              <a:t>search: </a:t>
            </a:r>
            <a:r>
              <a:rPr lang="en-US" sz="2300" i="1" dirty="0">
                <a:solidFill>
                  <a:schemeClr val="tx2"/>
                </a:solidFill>
              </a:rPr>
              <a:t>additional</a:t>
            </a:r>
            <a:r>
              <a:rPr lang="en-US" sz="2300" i="1" dirty="0"/>
              <a:t>)</a:t>
            </a:r>
          </a:p>
          <a:p>
            <a:pPr marL="879176" lvl="2" indent="0">
              <a:buNone/>
            </a:pPr>
            <a:endParaRPr lang="en-US" dirty="0"/>
          </a:p>
        </p:txBody>
      </p:sp>
      <p:sp>
        <p:nvSpPr>
          <p:cNvPr id="4" name="Slide Number Placeholder 3">
            <a:extLst>
              <a:ext uri="{FF2B5EF4-FFF2-40B4-BE49-F238E27FC236}">
                <a16:creationId xmlns:a16="http://schemas.microsoft.com/office/drawing/2014/main" id="{53714138-F9CD-13E4-CF38-187CAB27D995}"/>
              </a:ext>
            </a:extLst>
          </p:cNvPr>
          <p:cNvSpPr>
            <a:spLocks noGrp="1"/>
          </p:cNvSpPr>
          <p:nvPr>
            <p:ph type="sldNum" sz="quarter" idx="12"/>
          </p:nvPr>
        </p:nvSpPr>
        <p:spPr/>
        <p:txBody>
          <a:bodyPr/>
          <a:lstStyle/>
          <a:p>
            <a:fld id="{461C3A22-55EB-4C03-94E7-1B9314DBFF8B}" type="slidenum">
              <a:rPr lang="en-US" smtClean="0"/>
              <a:pPr/>
              <a:t>80</a:t>
            </a:fld>
            <a:endParaRPr lang="en-US" dirty="0"/>
          </a:p>
        </p:txBody>
      </p:sp>
    </p:spTree>
    <p:extLst>
      <p:ext uri="{BB962C8B-B14F-4D97-AF65-F5344CB8AC3E}">
        <p14:creationId xmlns:p14="http://schemas.microsoft.com/office/powerpoint/2010/main" val="1507747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152400" y="-26452"/>
            <a:ext cx="8762999" cy="720090"/>
          </a:xfrm>
        </p:spPr>
        <p:txBody>
          <a:bodyPr/>
          <a:lstStyle/>
          <a:p>
            <a:br>
              <a:rPr lang="en-US" dirty="0"/>
            </a:br>
            <a:r>
              <a:rPr lang="en-US" dirty="0"/>
              <a:t>IT-215, </a:t>
            </a:r>
            <a:r>
              <a:rPr lang="en-US" i="1" dirty="0"/>
              <a:t>Earned Income Credit </a:t>
            </a:r>
            <a:r>
              <a:rPr lang="en-US" dirty="0"/>
              <a:t>(EIC)</a:t>
            </a:r>
            <a:br>
              <a:rPr lang="en-US" dirty="0"/>
            </a:br>
            <a:endParaRPr lang="en-US" dirty="0"/>
          </a:p>
        </p:txBody>
      </p:sp>
      <p:sp>
        <p:nvSpPr>
          <p:cNvPr id="653315" name="Rectangle 3"/>
          <p:cNvSpPr>
            <a:spLocks noGrp="1" noChangeArrowheads="1"/>
          </p:cNvSpPr>
          <p:nvPr>
            <p:ph idx="1"/>
          </p:nvPr>
        </p:nvSpPr>
        <p:spPr>
          <a:xfrm>
            <a:off x="76199" y="819150"/>
            <a:ext cx="8839199" cy="4038600"/>
          </a:xfrm>
        </p:spPr>
        <p:txBody>
          <a:bodyPr/>
          <a:lstStyle/>
          <a:p>
            <a:pPr>
              <a:spcBef>
                <a:spcPts val="600"/>
              </a:spcBef>
              <a:spcAft>
                <a:spcPts val="600"/>
              </a:spcAft>
            </a:pPr>
            <a:r>
              <a:rPr lang="en-US" sz="2200" dirty="0"/>
              <a:t>EIC is a refundable tax credit that helps low – to moderate – income workers and families get a tax break.  </a:t>
            </a:r>
          </a:p>
          <a:p>
            <a:pPr>
              <a:spcBef>
                <a:spcPts val="600"/>
              </a:spcBef>
              <a:spcAft>
                <a:spcPts val="600"/>
              </a:spcAft>
            </a:pPr>
            <a:r>
              <a:rPr lang="en-US" sz="2200" dirty="0"/>
              <a:t>Taxpayers are eligible for this refundable credit if they:</a:t>
            </a:r>
          </a:p>
          <a:p>
            <a:pPr lvl="1">
              <a:spcBef>
                <a:spcPts val="0"/>
              </a:spcBef>
            </a:pPr>
            <a:r>
              <a:rPr lang="en-US" dirty="0"/>
              <a:t>worked and earned less than $66,819, and</a:t>
            </a:r>
          </a:p>
          <a:p>
            <a:pPr lvl="1">
              <a:spcBef>
                <a:spcPts val="0"/>
              </a:spcBef>
              <a:spcAft>
                <a:spcPts val="600"/>
              </a:spcAft>
            </a:pPr>
            <a:r>
              <a:rPr lang="en-US" dirty="0"/>
              <a:t>had investment income less than $11,600.</a:t>
            </a:r>
            <a:r>
              <a:rPr lang="en-US" dirty="0">
                <a:solidFill>
                  <a:srgbClr val="FF0000"/>
                </a:solidFill>
              </a:rPr>
              <a:t> </a:t>
            </a:r>
          </a:p>
          <a:p>
            <a:pPr>
              <a:spcBef>
                <a:spcPts val="0"/>
              </a:spcBef>
              <a:spcAft>
                <a:spcPts val="600"/>
              </a:spcAft>
            </a:pPr>
            <a:r>
              <a:rPr lang="en-US" sz="2200" dirty="0"/>
              <a:t>The amount of the credit depends on whether the taxpayer has children, dependents, are disabled or meet other criteria.</a:t>
            </a:r>
          </a:p>
          <a:p>
            <a:pPr>
              <a:spcBef>
                <a:spcPts val="0"/>
              </a:spcBef>
              <a:spcAft>
                <a:spcPts val="600"/>
              </a:spcAft>
            </a:pPr>
            <a:r>
              <a:rPr lang="en-US" sz="2200" dirty="0"/>
              <a:t>Taxpayers and any qualifying children must </a:t>
            </a:r>
            <a:r>
              <a:rPr lang="en-US" sz="2200" b="1" dirty="0"/>
              <a:t>each</a:t>
            </a:r>
            <a:r>
              <a:rPr lang="en-US" sz="2200" dirty="0"/>
              <a:t> have a valid social security number (SSN) by the due date of the tax return. </a:t>
            </a:r>
          </a:p>
          <a:p>
            <a:pPr>
              <a:spcBef>
                <a:spcPts val="0"/>
              </a:spcBef>
              <a:spcAft>
                <a:spcPts val="600"/>
              </a:spcAft>
            </a:pPr>
            <a:endParaRPr lang="en-US" sz="2500" dirty="0"/>
          </a:p>
        </p:txBody>
      </p:sp>
      <p:sp>
        <p:nvSpPr>
          <p:cNvPr id="2" name="Slide Number Placeholder 1">
            <a:extLst>
              <a:ext uri="{FF2B5EF4-FFF2-40B4-BE49-F238E27FC236}">
                <a16:creationId xmlns:a16="http://schemas.microsoft.com/office/drawing/2014/main" id="{50BE88A8-BE24-B11B-E9C8-8A6DE1AAA3BC}"/>
              </a:ext>
            </a:extLst>
          </p:cNvPr>
          <p:cNvSpPr>
            <a:spLocks noGrp="1"/>
          </p:cNvSpPr>
          <p:nvPr>
            <p:ph type="sldNum" sz="quarter" idx="12"/>
          </p:nvPr>
        </p:nvSpPr>
        <p:spPr/>
        <p:txBody>
          <a:bodyPr/>
          <a:lstStyle/>
          <a:p>
            <a:fld id="{461C3A22-55EB-4C03-94E7-1B9314DBFF8B}" type="slidenum">
              <a:rPr lang="en-US" smtClean="0"/>
              <a:pPr/>
              <a:t>81</a:t>
            </a:fld>
            <a:endParaRPr lang="en-US" dirty="0"/>
          </a:p>
        </p:txBody>
      </p:sp>
    </p:spTree>
    <p:extLst>
      <p:ext uri="{BB962C8B-B14F-4D97-AF65-F5344CB8AC3E}">
        <p14:creationId xmlns:p14="http://schemas.microsoft.com/office/powerpoint/2010/main" val="258056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a:xfrm>
            <a:off x="152400" y="-26452"/>
            <a:ext cx="8762999" cy="720090"/>
          </a:xfrm>
        </p:spPr>
        <p:txBody>
          <a:bodyPr/>
          <a:lstStyle/>
          <a:p>
            <a:br>
              <a:rPr lang="en-US" dirty="0"/>
            </a:br>
            <a:r>
              <a:rPr lang="en-US" dirty="0"/>
              <a:t>IT-215, </a:t>
            </a:r>
            <a:r>
              <a:rPr lang="en-US" i="1" dirty="0"/>
              <a:t>Earned Income Credit </a:t>
            </a:r>
            <a:r>
              <a:rPr lang="en-US" dirty="0"/>
              <a:t>(EIC)</a:t>
            </a:r>
            <a:br>
              <a:rPr lang="en-US" dirty="0"/>
            </a:br>
            <a:endParaRPr lang="en-US" dirty="0"/>
          </a:p>
        </p:txBody>
      </p:sp>
      <p:sp>
        <p:nvSpPr>
          <p:cNvPr id="653315" name="Rectangle 3"/>
          <p:cNvSpPr>
            <a:spLocks noGrp="1" noChangeArrowheads="1"/>
          </p:cNvSpPr>
          <p:nvPr>
            <p:ph idx="1"/>
          </p:nvPr>
        </p:nvSpPr>
        <p:spPr>
          <a:xfrm>
            <a:off x="152400" y="895350"/>
            <a:ext cx="8762999" cy="3733800"/>
          </a:xfrm>
        </p:spPr>
        <p:txBody>
          <a:bodyPr/>
          <a:lstStyle/>
          <a:p>
            <a:pPr marL="0" indent="0">
              <a:spcBef>
                <a:spcPts val="3000"/>
              </a:spcBef>
              <a:spcAft>
                <a:spcPts val="1200"/>
              </a:spcAft>
              <a:buNone/>
            </a:pPr>
            <a:r>
              <a:rPr lang="en-US" sz="2800" b="1" dirty="0">
                <a:solidFill>
                  <a:schemeClr val="accent1"/>
                </a:solidFill>
              </a:rPr>
              <a:t>How much is the credit? </a:t>
            </a:r>
          </a:p>
          <a:p>
            <a:pPr>
              <a:spcBef>
                <a:spcPts val="600"/>
              </a:spcBef>
              <a:spcAft>
                <a:spcPts val="600"/>
              </a:spcAft>
            </a:pPr>
            <a:r>
              <a:rPr lang="en-US" sz="2200" b="1" dirty="0">
                <a:solidFill>
                  <a:schemeClr val="accent1"/>
                </a:solidFill>
              </a:rPr>
              <a:t>New York State EIC</a:t>
            </a:r>
            <a:r>
              <a:rPr lang="en-US" sz="2200" dirty="0"/>
              <a:t>: is generally 30% of the federal credit EIC reduced by the amount of any household credit. </a:t>
            </a:r>
          </a:p>
          <a:p>
            <a:pPr>
              <a:spcBef>
                <a:spcPts val="600"/>
              </a:spcBef>
              <a:spcAft>
                <a:spcPts val="600"/>
              </a:spcAft>
            </a:pPr>
            <a:r>
              <a:rPr lang="en-US" sz="2200" b="1" dirty="0">
                <a:solidFill>
                  <a:schemeClr val="accent1"/>
                </a:solidFill>
              </a:rPr>
              <a:t>New York City EIC</a:t>
            </a:r>
            <a:r>
              <a:rPr lang="en-US" sz="2200" dirty="0"/>
              <a:t>: the credit ranges from 10% to 30% of the federal EIC based on a taxpayer’s New York adjusted gross income. </a:t>
            </a:r>
          </a:p>
        </p:txBody>
      </p:sp>
      <p:sp>
        <p:nvSpPr>
          <p:cNvPr id="2" name="Slide Number Placeholder 1">
            <a:extLst>
              <a:ext uri="{FF2B5EF4-FFF2-40B4-BE49-F238E27FC236}">
                <a16:creationId xmlns:a16="http://schemas.microsoft.com/office/drawing/2014/main" id="{252FDE9F-07B4-42A4-50B8-1AB2E678797E}"/>
              </a:ext>
            </a:extLst>
          </p:cNvPr>
          <p:cNvSpPr>
            <a:spLocks noGrp="1"/>
          </p:cNvSpPr>
          <p:nvPr>
            <p:ph type="sldNum" sz="quarter" idx="12"/>
          </p:nvPr>
        </p:nvSpPr>
        <p:spPr/>
        <p:txBody>
          <a:bodyPr/>
          <a:lstStyle/>
          <a:p>
            <a:fld id="{461C3A22-55EB-4C03-94E7-1B9314DBFF8B}" type="slidenum">
              <a:rPr lang="en-US" smtClean="0"/>
              <a:pPr/>
              <a:t>82</a:t>
            </a:fld>
            <a:endParaRPr lang="en-US" dirty="0"/>
          </a:p>
        </p:txBody>
      </p:sp>
    </p:spTree>
    <p:extLst>
      <p:ext uri="{BB962C8B-B14F-4D97-AF65-F5344CB8AC3E}">
        <p14:creationId xmlns:p14="http://schemas.microsoft.com/office/powerpoint/2010/main" val="34430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6F22-5809-63C4-D0AD-2D5B10DBD769}"/>
              </a:ext>
            </a:extLst>
          </p:cNvPr>
          <p:cNvSpPr>
            <a:spLocks noGrp="1"/>
          </p:cNvSpPr>
          <p:nvPr>
            <p:ph type="title"/>
          </p:nvPr>
        </p:nvSpPr>
        <p:spPr/>
        <p:txBody>
          <a:bodyPr/>
          <a:lstStyle/>
          <a:p>
            <a:r>
              <a:rPr lang="en-US" sz="3300" dirty="0"/>
              <a:t>Qualifying Child </a:t>
            </a:r>
          </a:p>
        </p:txBody>
      </p:sp>
      <p:sp>
        <p:nvSpPr>
          <p:cNvPr id="3" name="Content Placeholder 2">
            <a:extLst>
              <a:ext uri="{FF2B5EF4-FFF2-40B4-BE49-F238E27FC236}">
                <a16:creationId xmlns:a16="http://schemas.microsoft.com/office/drawing/2014/main" id="{03216196-5233-F897-05A7-E79923DA6FB7}"/>
              </a:ext>
            </a:extLst>
          </p:cNvPr>
          <p:cNvSpPr>
            <a:spLocks noGrp="1"/>
          </p:cNvSpPr>
          <p:nvPr>
            <p:ph idx="1"/>
          </p:nvPr>
        </p:nvSpPr>
        <p:spPr>
          <a:xfrm>
            <a:off x="76201" y="819150"/>
            <a:ext cx="8762999" cy="3733799"/>
          </a:xfrm>
        </p:spPr>
        <p:txBody>
          <a:bodyPr/>
          <a:lstStyle/>
          <a:p>
            <a:pPr marL="0" indent="0">
              <a:buNone/>
            </a:pPr>
            <a:r>
              <a:rPr lang="en-US" dirty="0"/>
              <a:t>For purposes of the Earned Income Credit, a</a:t>
            </a:r>
            <a:r>
              <a:rPr lang="en-US" b="1" dirty="0">
                <a:solidFill>
                  <a:schemeClr val="accent1"/>
                </a:solidFill>
              </a:rPr>
              <a:t> </a:t>
            </a:r>
            <a:r>
              <a:rPr lang="en-US" b="1" i="1" dirty="0">
                <a:solidFill>
                  <a:schemeClr val="accent1"/>
                </a:solidFill>
              </a:rPr>
              <a:t>qualifying child </a:t>
            </a:r>
            <a:r>
              <a:rPr lang="en-US" dirty="0"/>
              <a:t>must meet the following requirements: </a:t>
            </a:r>
          </a:p>
          <a:p>
            <a:pPr marL="457200" indent="-457200">
              <a:buSzPct val="100000"/>
              <a:buAutoNum type="arabicPeriod"/>
            </a:pPr>
            <a:r>
              <a:rPr lang="en-US" sz="2000" b="1" dirty="0">
                <a:solidFill>
                  <a:schemeClr val="accent1"/>
                </a:solidFill>
              </a:rPr>
              <a:t>Age: </a:t>
            </a:r>
            <a:r>
              <a:rPr lang="en-US" sz="2000" dirty="0"/>
              <a:t>be under the age of 19, 24 if a full-time student, or any age if permanently disabled. </a:t>
            </a:r>
          </a:p>
          <a:p>
            <a:pPr marL="457200" indent="-457200">
              <a:buSzPct val="100000"/>
              <a:buAutoNum type="arabicPeriod"/>
            </a:pPr>
            <a:r>
              <a:rPr lang="en-US" sz="2000" b="1" dirty="0">
                <a:solidFill>
                  <a:schemeClr val="accent1"/>
                </a:solidFill>
              </a:rPr>
              <a:t>Relationship: </a:t>
            </a:r>
            <a:r>
              <a:rPr lang="en-US" sz="2000" dirty="0"/>
              <a:t>be a child, stepchild, adopted child, foster child, sibling, half-sibling, step-sibling, grandchild,</a:t>
            </a:r>
            <a:r>
              <a:rPr lang="en-US" sz="2000" dirty="0">
                <a:solidFill>
                  <a:srgbClr val="FF0000"/>
                </a:solidFill>
              </a:rPr>
              <a:t> </a:t>
            </a:r>
            <a:r>
              <a:rPr lang="en-US" sz="2000" dirty="0"/>
              <a:t>or your sibling’s child. </a:t>
            </a:r>
          </a:p>
          <a:p>
            <a:pPr marL="457200" indent="-457200">
              <a:buSzPct val="100000"/>
              <a:buAutoNum type="arabicPeriod"/>
            </a:pPr>
            <a:r>
              <a:rPr lang="en-US" sz="2000" b="1" dirty="0">
                <a:solidFill>
                  <a:schemeClr val="accent1"/>
                </a:solidFill>
              </a:rPr>
              <a:t>Residency: </a:t>
            </a:r>
            <a:r>
              <a:rPr lang="en-US" sz="2000" dirty="0"/>
              <a:t>must live with the taxpayer in the U.S. for more than half the year. </a:t>
            </a:r>
          </a:p>
          <a:p>
            <a:pPr marL="457200" indent="-457200">
              <a:buSzPct val="100000"/>
              <a:buAutoNum type="arabicPeriod"/>
            </a:pPr>
            <a:r>
              <a:rPr lang="en-US" sz="2000" b="1" dirty="0">
                <a:solidFill>
                  <a:schemeClr val="accent1"/>
                </a:solidFill>
              </a:rPr>
              <a:t>Joint return</a:t>
            </a:r>
            <a:r>
              <a:rPr lang="en-US" sz="2000" dirty="0"/>
              <a:t>: must not have filed a joint return with another person (ex: spouse) to claim any credits such as EIC.</a:t>
            </a:r>
          </a:p>
          <a:p>
            <a:pPr marL="457200" indent="-457200">
              <a:buAutoNum type="arabicPeriod"/>
            </a:pPr>
            <a:endParaRPr lang="en-US" b="1" dirty="0"/>
          </a:p>
        </p:txBody>
      </p:sp>
      <p:sp>
        <p:nvSpPr>
          <p:cNvPr id="4" name="Slide Number Placeholder 3">
            <a:extLst>
              <a:ext uri="{FF2B5EF4-FFF2-40B4-BE49-F238E27FC236}">
                <a16:creationId xmlns:a16="http://schemas.microsoft.com/office/drawing/2014/main" id="{9BB736F1-8D64-7DEC-C8A0-6226515ECC44}"/>
              </a:ext>
            </a:extLst>
          </p:cNvPr>
          <p:cNvSpPr>
            <a:spLocks noGrp="1"/>
          </p:cNvSpPr>
          <p:nvPr>
            <p:ph type="sldNum" sz="quarter" idx="12"/>
          </p:nvPr>
        </p:nvSpPr>
        <p:spPr/>
        <p:txBody>
          <a:bodyPr/>
          <a:lstStyle/>
          <a:p>
            <a:fld id="{461C3A22-55EB-4C03-94E7-1B9314DBFF8B}" type="slidenum">
              <a:rPr lang="en-US" smtClean="0"/>
              <a:pPr/>
              <a:t>83</a:t>
            </a:fld>
            <a:endParaRPr lang="en-US" dirty="0"/>
          </a:p>
        </p:txBody>
      </p:sp>
    </p:spTree>
    <p:extLst>
      <p:ext uri="{BB962C8B-B14F-4D97-AF65-F5344CB8AC3E}">
        <p14:creationId xmlns:p14="http://schemas.microsoft.com/office/powerpoint/2010/main" val="547625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DE2C-EF26-2A9F-7F25-21D55DC61606}"/>
              </a:ext>
            </a:extLst>
          </p:cNvPr>
          <p:cNvSpPr>
            <a:spLocks noGrp="1"/>
          </p:cNvSpPr>
          <p:nvPr>
            <p:ph type="title"/>
          </p:nvPr>
        </p:nvSpPr>
        <p:spPr>
          <a:xfrm>
            <a:off x="76200" y="-26452"/>
            <a:ext cx="8915399" cy="720090"/>
          </a:xfrm>
        </p:spPr>
        <p:txBody>
          <a:bodyPr/>
          <a:lstStyle/>
          <a:p>
            <a:r>
              <a:rPr lang="en-US" sz="3000" spc="-50" dirty="0"/>
              <a:t>IT-209, </a:t>
            </a:r>
            <a:r>
              <a:rPr lang="en-US" sz="3000" i="1" spc="-50" dirty="0"/>
              <a:t>Noncustodial Parent Earned Income Credit </a:t>
            </a:r>
            <a:endParaRPr lang="en-US" sz="3000" dirty="0"/>
          </a:p>
        </p:txBody>
      </p:sp>
      <p:sp>
        <p:nvSpPr>
          <p:cNvPr id="3" name="Content Placeholder 2">
            <a:extLst>
              <a:ext uri="{FF2B5EF4-FFF2-40B4-BE49-F238E27FC236}">
                <a16:creationId xmlns:a16="http://schemas.microsoft.com/office/drawing/2014/main" id="{EC138806-A3ED-9CFE-B46C-59140819B584}"/>
              </a:ext>
            </a:extLst>
          </p:cNvPr>
          <p:cNvSpPr>
            <a:spLocks noGrp="1"/>
          </p:cNvSpPr>
          <p:nvPr>
            <p:ph idx="1"/>
          </p:nvPr>
        </p:nvSpPr>
        <p:spPr>
          <a:xfrm>
            <a:off x="228599" y="819150"/>
            <a:ext cx="8762999" cy="3810000"/>
          </a:xfrm>
        </p:spPr>
        <p:txBody>
          <a:bodyPr/>
          <a:lstStyle/>
          <a:p>
            <a:r>
              <a:rPr lang="en-US" dirty="0"/>
              <a:t>This refundable credit can be claimed by noncustodial parents who are ineligible to claim the Earned Income</a:t>
            </a:r>
            <a:r>
              <a:rPr lang="en-US" dirty="0">
                <a:solidFill>
                  <a:srgbClr val="FF0000"/>
                </a:solidFill>
              </a:rPr>
              <a:t> </a:t>
            </a:r>
            <a:r>
              <a:rPr lang="en-US" dirty="0"/>
              <a:t>Credit.</a:t>
            </a:r>
          </a:p>
          <a:p>
            <a:r>
              <a:rPr lang="en-US" sz="2400" b="1" dirty="0">
                <a:solidFill>
                  <a:schemeClr val="tx2"/>
                </a:solidFill>
              </a:rPr>
              <a:t>Noncustodial parents </a:t>
            </a:r>
            <a:r>
              <a:rPr lang="en-US" sz="2400" dirty="0"/>
              <a:t>are the parent of a child (or children) who did not reside with them during the tax year.</a:t>
            </a:r>
            <a:r>
              <a:rPr lang="en-US" sz="2400" b="1" dirty="0"/>
              <a:t> </a:t>
            </a:r>
          </a:p>
          <a:p>
            <a:r>
              <a:rPr lang="en-US" sz="2400" dirty="0"/>
              <a:t>Taxpayers and any qualifying children must have a valid social security number (SSN) by the due date of the tax return. </a:t>
            </a:r>
          </a:p>
          <a:p>
            <a:pPr marL="439588" lvl="1" indent="0">
              <a:buNone/>
            </a:pPr>
            <a:endParaRPr lang="en-US" dirty="0"/>
          </a:p>
        </p:txBody>
      </p:sp>
      <p:sp>
        <p:nvSpPr>
          <p:cNvPr id="4" name="Slide Number Placeholder 3">
            <a:extLst>
              <a:ext uri="{FF2B5EF4-FFF2-40B4-BE49-F238E27FC236}">
                <a16:creationId xmlns:a16="http://schemas.microsoft.com/office/drawing/2014/main" id="{CBD83D4F-47F1-6580-7FDE-BB036476393C}"/>
              </a:ext>
            </a:extLst>
          </p:cNvPr>
          <p:cNvSpPr>
            <a:spLocks noGrp="1"/>
          </p:cNvSpPr>
          <p:nvPr>
            <p:ph type="sldNum" sz="quarter" idx="12"/>
          </p:nvPr>
        </p:nvSpPr>
        <p:spPr/>
        <p:txBody>
          <a:bodyPr/>
          <a:lstStyle/>
          <a:p>
            <a:fld id="{461C3A22-55EB-4C03-94E7-1B9314DBFF8B}" type="slidenum">
              <a:rPr lang="en-US" smtClean="0"/>
              <a:pPr/>
              <a:t>84</a:t>
            </a:fld>
            <a:endParaRPr lang="en-US" dirty="0"/>
          </a:p>
        </p:txBody>
      </p:sp>
    </p:spTree>
    <p:extLst>
      <p:ext uri="{BB962C8B-B14F-4D97-AF65-F5344CB8AC3E}">
        <p14:creationId xmlns:p14="http://schemas.microsoft.com/office/powerpoint/2010/main" val="40459443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99132" y="-26452"/>
            <a:ext cx="8991599" cy="720090"/>
          </a:xfrm>
        </p:spPr>
        <p:txBody>
          <a:bodyPr/>
          <a:lstStyle/>
          <a:p>
            <a:r>
              <a:rPr lang="en-US" sz="3000" spc="-50" dirty="0"/>
              <a:t>IT-209, </a:t>
            </a:r>
            <a:r>
              <a:rPr lang="en-US" sz="3000" i="1" spc="-50" dirty="0"/>
              <a:t>Noncustodial Parent Earned Income Credit </a:t>
            </a:r>
          </a:p>
        </p:txBody>
      </p:sp>
      <p:sp>
        <p:nvSpPr>
          <p:cNvPr id="584707" name="Rectangle 3"/>
          <p:cNvSpPr>
            <a:spLocks noGrp="1" noChangeArrowheads="1"/>
          </p:cNvSpPr>
          <p:nvPr>
            <p:ph idx="1"/>
          </p:nvPr>
        </p:nvSpPr>
        <p:spPr>
          <a:xfrm>
            <a:off x="99131" y="806570"/>
            <a:ext cx="8991599" cy="3863268"/>
          </a:xfrm>
        </p:spPr>
        <p:txBody>
          <a:bodyPr/>
          <a:lstStyle/>
          <a:p>
            <a:pPr marL="0" indent="0">
              <a:buNone/>
            </a:pPr>
            <a:r>
              <a:rPr lang="en-US" sz="2200" b="1" dirty="0">
                <a:solidFill>
                  <a:srgbClr val="007681"/>
                </a:solidFill>
              </a:rPr>
              <a:t>Noncustodial parents are eligible to claim this credit if they:</a:t>
            </a:r>
          </a:p>
          <a:p>
            <a:pPr>
              <a:spcBef>
                <a:spcPts val="1000"/>
              </a:spcBef>
            </a:pPr>
            <a:r>
              <a:rPr lang="en-US" sz="2000" dirty="0"/>
              <a:t>did not claim the New York State earned income credit (EIC);</a:t>
            </a:r>
          </a:p>
          <a:p>
            <a:pPr>
              <a:spcBef>
                <a:spcPts val="1000"/>
              </a:spcBef>
            </a:pPr>
            <a:r>
              <a:rPr lang="en-US" sz="2000" dirty="0"/>
              <a:t>were a full-year New York State resident; </a:t>
            </a:r>
          </a:p>
          <a:p>
            <a:pPr>
              <a:spcBef>
                <a:spcPts val="1000"/>
              </a:spcBef>
            </a:pPr>
            <a:r>
              <a:rPr lang="en-US" sz="2000" dirty="0"/>
              <a:t>were at least 18 years of age; </a:t>
            </a:r>
          </a:p>
          <a:p>
            <a:pPr>
              <a:spcBef>
                <a:spcPts val="1000"/>
              </a:spcBef>
            </a:pPr>
            <a:r>
              <a:rPr lang="en-US" sz="2000" dirty="0"/>
              <a:t>are a parent of a minor child (or children) with whom they do not reside and are under the age of 18;</a:t>
            </a:r>
          </a:p>
          <a:p>
            <a:pPr>
              <a:spcBef>
                <a:spcPts val="300"/>
              </a:spcBef>
            </a:pPr>
            <a:r>
              <a:rPr lang="en-US" sz="2000" dirty="0"/>
              <a:t>must have an order in effect for at least one-half of the tax year requiring child support payments be paid through a New York State Support Collection Unit (SCU); </a:t>
            </a:r>
            <a:r>
              <a:rPr lang="en-US" sz="2000" b="1" dirty="0"/>
              <a:t>and</a:t>
            </a:r>
          </a:p>
          <a:p>
            <a:pPr>
              <a:spcBef>
                <a:spcPts val="300"/>
              </a:spcBef>
            </a:pPr>
            <a:r>
              <a:rPr lang="en-US" sz="2000" dirty="0"/>
              <a:t>have paid an amount in child support during the tax year 2023.   </a:t>
            </a:r>
          </a:p>
        </p:txBody>
      </p:sp>
      <p:sp>
        <p:nvSpPr>
          <p:cNvPr id="2" name="Slide Number Placeholder 1">
            <a:extLst>
              <a:ext uri="{FF2B5EF4-FFF2-40B4-BE49-F238E27FC236}">
                <a16:creationId xmlns:a16="http://schemas.microsoft.com/office/drawing/2014/main" id="{21DF4B1A-6683-45F3-DC99-488883640B35}"/>
              </a:ext>
            </a:extLst>
          </p:cNvPr>
          <p:cNvSpPr>
            <a:spLocks noGrp="1"/>
          </p:cNvSpPr>
          <p:nvPr>
            <p:ph type="sldNum" sz="quarter" idx="12"/>
          </p:nvPr>
        </p:nvSpPr>
        <p:spPr/>
        <p:txBody>
          <a:bodyPr/>
          <a:lstStyle/>
          <a:p>
            <a:fld id="{461C3A22-55EB-4C03-94E7-1B9314DBFF8B}" type="slidenum">
              <a:rPr lang="en-US" smtClean="0"/>
              <a:pPr/>
              <a:t>85</a:t>
            </a:fld>
            <a:endParaRPr lang="en-US" dirty="0"/>
          </a:p>
        </p:txBody>
      </p:sp>
    </p:spTree>
    <p:extLst>
      <p:ext uri="{BB962C8B-B14F-4D97-AF65-F5344CB8AC3E}">
        <p14:creationId xmlns:p14="http://schemas.microsoft.com/office/powerpoint/2010/main" val="197846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08F1-CAA4-DFE1-C485-0E0AEC888558}"/>
              </a:ext>
            </a:extLst>
          </p:cNvPr>
          <p:cNvSpPr>
            <a:spLocks noGrp="1"/>
          </p:cNvSpPr>
          <p:nvPr>
            <p:ph type="title"/>
          </p:nvPr>
        </p:nvSpPr>
        <p:spPr>
          <a:xfrm>
            <a:off x="0" y="-26452"/>
            <a:ext cx="8991599" cy="720090"/>
          </a:xfrm>
        </p:spPr>
        <p:txBody>
          <a:bodyPr/>
          <a:lstStyle/>
          <a:p>
            <a:r>
              <a:rPr lang="en-US" sz="3000" spc="-50" dirty="0"/>
              <a:t>IT-209, </a:t>
            </a:r>
            <a:r>
              <a:rPr lang="en-US" sz="3000" i="1" spc="-50" dirty="0"/>
              <a:t>Noncustodial Parent Earned Income Credit </a:t>
            </a:r>
            <a:endParaRPr lang="en-US" sz="3000" dirty="0"/>
          </a:p>
        </p:txBody>
      </p:sp>
      <p:sp>
        <p:nvSpPr>
          <p:cNvPr id="3" name="Content Placeholder 2">
            <a:extLst>
              <a:ext uri="{FF2B5EF4-FFF2-40B4-BE49-F238E27FC236}">
                <a16:creationId xmlns:a16="http://schemas.microsoft.com/office/drawing/2014/main" id="{9305DD62-0F35-CBCF-4842-0D2A5673735F}"/>
              </a:ext>
            </a:extLst>
          </p:cNvPr>
          <p:cNvSpPr>
            <a:spLocks noGrp="1"/>
          </p:cNvSpPr>
          <p:nvPr>
            <p:ph idx="1"/>
          </p:nvPr>
        </p:nvSpPr>
        <p:spPr/>
        <p:txBody>
          <a:bodyPr/>
          <a:lstStyle/>
          <a:p>
            <a:pPr marL="0" indent="0">
              <a:spcAft>
                <a:spcPts val="1200"/>
              </a:spcAft>
              <a:buNone/>
            </a:pPr>
            <a:r>
              <a:rPr lang="en-US" b="1" dirty="0">
                <a:solidFill>
                  <a:schemeClr val="tx2"/>
                </a:solidFill>
              </a:rPr>
              <a:t>How much is the credit? </a:t>
            </a:r>
          </a:p>
          <a:p>
            <a:pPr lvl="1">
              <a:spcAft>
                <a:spcPts val="1200"/>
              </a:spcAft>
            </a:pPr>
            <a:r>
              <a:rPr lang="en-US" sz="2400" dirty="0"/>
              <a:t>20% of the federal EIC if the noncustodial child met the qualifying child definition, </a:t>
            </a:r>
            <a:r>
              <a:rPr lang="en-US" sz="2400" b="1" dirty="0"/>
              <a:t>or </a:t>
            </a:r>
          </a:p>
          <a:p>
            <a:pPr lvl="1"/>
            <a:r>
              <a:rPr lang="en-US" sz="2400" dirty="0"/>
              <a:t>2.5 times the federal EIC, if eligibility requirements were met, calculated</a:t>
            </a:r>
            <a:r>
              <a:rPr lang="en-US" sz="2400" dirty="0">
                <a:solidFill>
                  <a:srgbClr val="FF0000"/>
                </a:solidFill>
              </a:rPr>
              <a:t> </a:t>
            </a:r>
            <a:r>
              <a:rPr lang="en-US" sz="2400" dirty="0"/>
              <a:t>as if the taxpayer had no qualifying children, which ever is greater. </a:t>
            </a:r>
          </a:p>
          <a:p>
            <a:pPr marL="0" indent="0">
              <a:buNone/>
            </a:pPr>
            <a:endParaRPr lang="en-US" dirty="0"/>
          </a:p>
        </p:txBody>
      </p:sp>
      <p:sp>
        <p:nvSpPr>
          <p:cNvPr id="4" name="Slide Number Placeholder 3">
            <a:extLst>
              <a:ext uri="{FF2B5EF4-FFF2-40B4-BE49-F238E27FC236}">
                <a16:creationId xmlns:a16="http://schemas.microsoft.com/office/drawing/2014/main" id="{B32A55ED-C1C1-2E17-6B7C-8FB55768796C}"/>
              </a:ext>
            </a:extLst>
          </p:cNvPr>
          <p:cNvSpPr>
            <a:spLocks noGrp="1"/>
          </p:cNvSpPr>
          <p:nvPr>
            <p:ph type="sldNum" sz="quarter" idx="12"/>
          </p:nvPr>
        </p:nvSpPr>
        <p:spPr/>
        <p:txBody>
          <a:bodyPr/>
          <a:lstStyle/>
          <a:p>
            <a:fld id="{461C3A22-55EB-4C03-94E7-1B9314DBFF8B}" type="slidenum">
              <a:rPr lang="en-US" smtClean="0"/>
              <a:pPr/>
              <a:t>86</a:t>
            </a:fld>
            <a:endParaRPr lang="en-US" dirty="0"/>
          </a:p>
        </p:txBody>
      </p:sp>
    </p:spTree>
    <p:extLst>
      <p:ext uri="{BB962C8B-B14F-4D97-AF65-F5344CB8AC3E}">
        <p14:creationId xmlns:p14="http://schemas.microsoft.com/office/powerpoint/2010/main" val="1564816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41032" y="78105"/>
            <a:ext cx="8915399" cy="720090"/>
          </a:xfrm>
        </p:spPr>
        <p:txBody>
          <a:bodyPr/>
          <a:lstStyle/>
          <a:p>
            <a:pPr>
              <a:lnSpc>
                <a:spcPts val="3000"/>
              </a:lnSpc>
            </a:pPr>
            <a:r>
              <a:rPr lang="en-US" sz="3400" dirty="0"/>
              <a:t>IT-214, </a:t>
            </a:r>
            <a:r>
              <a:rPr lang="en-US" sz="3400" i="1" dirty="0"/>
              <a:t>Claim For Real Property Tax Credit</a:t>
            </a:r>
          </a:p>
        </p:txBody>
      </p:sp>
      <p:sp>
        <p:nvSpPr>
          <p:cNvPr id="609283" name="Rectangle 3"/>
          <p:cNvSpPr>
            <a:spLocks noGrp="1" noChangeArrowheads="1"/>
          </p:cNvSpPr>
          <p:nvPr>
            <p:ph idx="1"/>
          </p:nvPr>
        </p:nvSpPr>
        <p:spPr>
          <a:xfrm>
            <a:off x="152400" y="971550"/>
            <a:ext cx="8839200" cy="3733800"/>
          </a:xfrm>
        </p:spPr>
        <p:txBody>
          <a:bodyPr/>
          <a:lstStyle/>
          <a:p>
            <a:r>
              <a:rPr lang="en-US" dirty="0"/>
              <a:t>This credit is available to New York State residents who: </a:t>
            </a:r>
          </a:p>
          <a:p>
            <a:pPr lvl="1"/>
            <a:r>
              <a:rPr lang="en-US" dirty="0"/>
              <a:t>have household gross income of $18,000 or less, </a:t>
            </a:r>
          </a:p>
          <a:p>
            <a:pPr lvl="1"/>
            <a:r>
              <a:rPr lang="en-US" dirty="0"/>
              <a:t>occupied the same NY residence for six months or more, and</a:t>
            </a:r>
          </a:p>
          <a:p>
            <a:pPr lvl="1"/>
            <a:r>
              <a:rPr lang="en-US" dirty="0"/>
              <a:t>meet certain conditions as a </a:t>
            </a:r>
            <a:r>
              <a:rPr lang="en-US" i="1" dirty="0"/>
              <a:t>homeowner</a:t>
            </a:r>
            <a:r>
              <a:rPr lang="en-US" dirty="0"/>
              <a:t> or </a:t>
            </a:r>
            <a:r>
              <a:rPr lang="en-US" i="1" dirty="0"/>
              <a:t>renter</a:t>
            </a:r>
            <a:r>
              <a:rPr lang="en-US" dirty="0"/>
              <a:t>. </a:t>
            </a:r>
          </a:p>
          <a:p>
            <a:r>
              <a:rPr lang="en-US" b="1" dirty="0">
                <a:solidFill>
                  <a:schemeClr val="tx2"/>
                </a:solidFill>
              </a:rPr>
              <a:t>How much is the credit?</a:t>
            </a:r>
          </a:p>
          <a:p>
            <a:pPr lvl="1"/>
            <a:r>
              <a:rPr lang="en-US" dirty="0"/>
              <a:t>if all household members are under 65, the credit can be as much as $75</a:t>
            </a:r>
          </a:p>
          <a:p>
            <a:pPr lvl="1"/>
            <a:r>
              <a:rPr lang="en-US" dirty="0"/>
              <a:t>if at least one member of the household is 65 or older, the credit can be as much as $375</a:t>
            </a:r>
          </a:p>
          <a:p>
            <a:endParaRPr lang="en-US" dirty="0"/>
          </a:p>
          <a:p>
            <a:pPr marL="0" indent="0">
              <a:buNone/>
            </a:pPr>
            <a:r>
              <a:rPr lang="en-US" dirty="0"/>
              <a:t> </a:t>
            </a:r>
          </a:p>
        </p:txBody>
      </p:sp>
      <p:sp>
        <p:nvSpPr>
          <p:cNvPr id="2" name="Slide Number Placeholder 1">
            <a:extLst>
              <a:ext uri="{FF2B5EF4-FFF2-40B4-BE49-F238E27FC236}">
                <a16:creationId xmlns:a16="http://schemas.microsoft.com/office/drawing/2014/main" id="{873B6D5A-34EA-F236-7C31-97FEB3658F6A}"/>
              </a:ext>
            </a:extLst>
          </p:cNvPr>
          <p:cNvSpPr>
            <a:spLocks noGrp="1"/>
          </p:cNvSpPr>
          <p:nvPr>
            <p:ph type="sldNum" sz="quarter" idx="12"/>
          </p:nvPr>
        </p:nvSpPr>
        <p:spPr/>
        <p:txBody>
          <a:bodyPr/>
          <a:lstStyle/>
          <a:p>
            <a:fld id="{461C3A22-55EB-4C03-94E7-1B9314DBFF8B}" type="slidenum">
              <a:rPr lang="en-US" smtClean="0"/>
              <a:pPr/>
              <a:t>87</a:t>
            </a:fld>
            <a:endParaRPr lang="en-US" dirty="0"/>
          </a:p>
        </p:txBody>
      </p:sp>
    </p:spTree>
    <p:extLst>
      <p:ext uri="{BB962C8B-B14F-4D97-AF65-F5344CB8AC3E}">
        <p14:creationId xmlns:p14="http://schemas.microsoft.com/office/powerpoint/2010/main" val="283113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76200" y="57150"/>
            <a:ext cx="8915399" cy="720090"/>
          </a:xfrm>
        </p:spPr>
        <p:txBody>
          <a:bodyPr/>
          <a:lstStyle/>
          <a:p>
            <a:pPr>
              <a:lnSpc>
                <a:spcPts val="3000"/>
              </a:lnSpc>
            </a:pPr>
            <a:r>
              <a:rPr lang="en-US" sz="3400" dirty="0"/>
              <a:t>IT-214, </a:t>
            </a:r>
            <a:r>
              <a:rPr lang="en-US" sz="3400" i="1" dirty="0"/>
              <a:t>Claim For Real Property Tax Credit</a:t>
            </a:r>
          </a:p>
        </p:txBody>
      </p:sp>
      <p:sp>
        <p:nvSpPr>
          <p:cNvPr id="609283" name="Rectangle 3"/>
          <p:cNvSpPr>
            <a:spLocks noGrp="1" noChangeArrowheads="1"/>
          </p:cNvSpPr>
          <p:nvPr>
            <p:ph idx="1"/>
          </p:nvPr>
        </p:nvSpPr>
        <p:spPr>
          <a:xfrm>
            <a:off x="152400" y="1047750"/>
            <a:ext cx="8839199" cy="3657600"/>
          </a:xfrm>
        </p:spPr>
        <p:txBody>
          <a:bodyPr/>
          <a:lstStyle/>
          <a:p>
            <a:r>
              <a:rPr lang="en-US" dirty="0"/>
              <a:t>Taxpayers must provide the Social Security numbers (SSN), and date of birth for each household member(s) claimed.</a:t>
            </a:r>
          </a:p>
          <a:p>
            <a:pPr marL="0" indent="0">
              <a:buNone/>
            </a:pPr>
            <a:r>
              <a:rPr lang="en-US" b="1" dirty="0">
                <a:solidFill>
                  <a:schemeClr val="tx2"/>
                </a:solidFill>
              </a:rPr>
              <a:t>How to claim this credit:</a:t>
            </a:r>
          </a:p>
          <a:p>
            <a:pPr lvl="1"/>
            <a:r>
              <a:rPr lang="en-US" dirty="0"/>
              <a:t>this credit is claimed with a NYS personal income tax return</a:t>
            </a:r>
          </a:p>
          <a:p>
            <a:pPr lvl="1">
              <a:spcBef>
                <a:spcPts val="600"/>
              </a:spcBef>
              <a:spcAft>
                <a:spcPts val="600"/>
              </a:spcAft>
            </a:pPr>
            <a:r>
              <a:rPr lang="en-US" dirty="0"/>
              <a:t>i</a:t>
            </a:r>
            <a:r>
              <a:rPr lang="en-US" sz="2200" dirty="0"/>
              <a:t>f a taxpayer is not required to file, the credit </a:t>
            </a:r>
            <a:r>
              <a:rPr lang="en-US" dirty="0"/>
              <a:t>can be</a:t>
            </a:r>
            <a:r>
              <a:rPr lang="en-US" sz="2200" dirty="0"/>
              <a:t> claimed on </a:t>
            </a:r>
            <a:r>
              <a:rPr lang="en-US" dirty="0"/>
              <a:t>Form IT-214, </a:t>
            </a:r>
            <a:r>
              <a:rPr lang="en-US" i="1" dirty="0"/>
              <a:t>Claim For Real Property Tax Credit </a:t>
            </a:r>
            <a:r>
              <a:rPr lang="en-US" dirty="0"/>
              <a:t>within three years. </a:t>
            </a:r>
          </a:p>
          <a:p>
            <a:pPr marL="439588" lvl="1" indent="0">
              <a:buNone/>
            </a:pPr>
            <a:r>
              <a:rPr lang="en-US" sz="2100" b="1" dirty="0"/>
              <a:t>Example</a:t>
            </a:r>
            <a:r>
              <a:rPr lang="en-US" sz="2100" dirty="0"/>
              <a:t>: 2024 credit claim can be filed after January 1, 2025, but no later than April 15, 2028. </a:t>
            </a:r>
          </a:p>
          <a:p>
            <a:pPr marL="0" indent="0">
              <a:buNone/>
            </a:pPr>
            <a:r>
              <a:rPr lang="en-US" dirty="0"/>
              <a:t> </a:t>
            </a:r>
          </a:p>
          <a:p>
            <a:endParaRPr lang="en-US" dirty="0"/>
          </a:p>
          <a:p>
            <a:endParaRPr lang="en-US" dirty="0"/>
          </a:p>
          <a:p>
            <a:endParaRPr lang="en-US" dirty="0"/>
          </a:p>
          <a:p>
            <a:pPr marL="0" indent="0">
              <a:buNone/>
            </a:pPr>
            <a:r>
              <a:rPr lang="en-US" dirty="0"/>
              <a:t> </a:t>
            </a:r>
          </a:p>
        </p:txBody>
      </p:sp>
      <p:sp>
        <p:nvSpPr>
          <p:cNvPr id="2" name="Slide Number Placeholder 1">
            <a:extLst>
              <a:ext uri="{FF2B5EF4-FFF2-40B4-BE49-F238E27FC236}">
                <a16:creationId xmlns:a16="http://schemas.microsoft.com/office/drawing/2014/main" id="{E21B681C-C88A-C33D-3C5E-AD40687F5471}"/>
              </a:ext>
            </a:extLst>
          </p:cNvPr>
          <p:cNvSpPr>
            <a:spLocks noGrp="1"/>
          </p:cNvSpPr>
          <p:nvPr>
            <p:ph type="sldNum" sz="quarter" idx="12"/>
          </p:nvPr>
        </p:nvSpPr>
        <p:spPr/>
        <p:txBody>
          <a:bodyPr/>
          <a:lstStyle/>
          <a:p>
            <a:fld id="{461C3A22-55EB-4C03-94E7-1B9314DBFF8B}" type="slidenum">
              <a:rPr lang="en-US" smtClean="0"/>
              <a:pPr/>
              <a:t>88</a:t>
            </a:fld>
            <a:endParaRPr lang="en-US" dirty="0"/>
          </a:p>
        </p:txBody>
      </p:sp>
    </p:spTree>
    <p:extLst>
      <p:ext uri="{BB962C8B-B14F-4D97-AF65-F5344CB8AC3E}">
        <p14:creationId xmlns:p14="http://schemas.microsoft.com/office/powerpoint/2010/main" val="18303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r>
              <a:rPr lang="en-US" dirty="0"/>
              <a:t>IT-214 Definitions</a:t>
            </a:r>
          </a:p>
        </p:txBody>
      </p:sp>
      <p:sp>
        <p:nvSpPr>
          <p:cNvPr id="610307" name="Rectangle 3"/>
          <p:cNvSpPr>
            <a:spLocks noGrp="1" noChangeArrowheads="1"/>
          </p:cNvSpPr>
          <p:nvPr>
            <p:ph idx="1"/>
          </p:nvPr>
        </p:nvSpPr>
        <p:spPr>
          <a:xfrm>
            <a:off x="304800" y="1112650"/>
            <a:ext cx="8610600" cy="3394472"/>
          </a:xfrm>
        </p:spPr>
        <p:txBody>
          <a:bodyPr/>
          <a:lstStyle/>
          <a:p>
            <a:pPr marL="0" indent="0">
              <a:buNone/>
            </a:pPr>
            <a:r>
              <a:rPr lang="en-US" sz="2400" b="1" dirty="0">
                <a:solidFill>
                  <a:srgbClr val="007681"/>
                </a:solidFill>
              </a:rPr>
              <a:t>Household members</a:t>
            </a:r>
          </a:p>
          <a:p>
            <a:pPr marL="0" indent="0">
              <a:spcBef>
                <a:spcPts val="600"/>
              </a:spcBef>
              <a:buNone/>
            </a:pPr>
            <a:r>
              <a:rPr lang="en-US" sz="2400" dirty="0"/>
              <a:t>Anyone who shares a residence and its furnishings, facilities,</a:t>
            </a:r>
            <a:br>
              <a:rPr lang="en-US" sz="2400" dirty="0"/>
            </a:br>
            <a:r>
              <a:rPr lang="en-US" sz="2400" dirty="0"/>
              <a:t>and accommodations, whether they are related or not.    </a:t>
            </a:r>
          </a:p>
          <a:p>
            <a:pPr marL="0" indent="0">
              <a:spcBef>
                <a:spcPts val="2400"/>
              </a:spcBef>
              <a:buNone/>
            </a:pPr>
            <a:r>
              <a:rPr lang="en-US" sz="2400" b="1" dirty="0">
                <a:solidFill>
                  <a:srgbClr val="007681"/>
                </a:solidFill>
              </a:rPr>
              <a:t>Household gross income</a:t>
            </a:r>
          </a:p>
          <a:p>
            <a:pPr marL="0" indent="0">
              <a:spcBef>
                <a:spcPts val="600"/>
              </a:spcBef>
              <a:buNone/>
            </a:pPr>
            <a:r>
              <a:rPr lang="en-US" sz="2400" dirty="0"/>
              <a:t>Includes income from all sources </a:t>
            </a:r>
            <a:r>
              <a:rPr lang="en-US" dirty="0"/>
              <a:t>the taxpayer </a:t>
            </a:r>
            <a:r>
              <a:rPr lang="en-US" sz="2400" dirty="0"/>
              <a:t>and members of the household receive. It does not include food stamps, Medicare, Medicaid, scholarships, grants, surplus food, or other relief. </a:t>
            </a:r>
          </a:p>
        </p:txBody>
      </p:sp>
    </p:spTree>
    <p:extLst>
      <p:ext uri="{BB962C8B-B14F-4D97-AF65-F5344CB8AC3E}">
        <p14:creationId xmlns:p14="http://schemas.microsoft.com/office/powerpoint/2010/main" val="264454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Volunteer Tax Preparer Signature</a:t>
            </a:r>
          </a:p>
        </p:txBody>
      </p:sp>
      <p:sp>
        <p:nvSpPr>
          <p:cNvPr id="7" name="Content Placeholder 6">
            <a:extLst>
              <a:ext uri="{FF2B5EF4-FFF2-40B4-BE49-F238E27FC236}">
                <a16:creationId xmlns:a16="http://schemas.microsoft.com/office/drawing/2014/main" id="{3FA50EA1-F239-FAAE-C9D2-B8545D42B7BE}"/>
              </a:ext>
            </a:extLst>
          </p:cNvPr>
          <p:cNvSpPr>
            <a:spLocks noGrp="1"/>
          </p:cNvSpPr>
          <p:nvPr>
            <p:ph idx="1"/>
          </p:nvPr>
        </p:nvSpPr>
        <p:spPr>
          <a:xfrm>
            <a:off x="304800" y="925831"/>
            <a:ext cx="8686800" cy="1268511"/>
          </a:xfrm>
        </p:spPr>
        <p:txBody>
          <a:bodyPr/>
          <a:lstStyle/>
          <a:p>
            <a:pPr marL="0" indent="0">
              <a:buNone/>
            </a:pPr>
            <a:r>
              <a:rPr lang="en-US" sz="2600" b="1" dirty="0">
                <a:solidFill>
                  <a:srgbClr val="007681"/>
                </a:solidFill>
              </a:rPr>
              <a:t>Tax returns should include the site name and exclusion code 09 (volunteer tax preparer)</a:t>
            </a:r>
          </a:p>
          <a:p>
            <a:pPr marL="0" indent="0">
              <a:buNone/>
            </a:pPr>
            <a:endParaRPr lang="en-US" sz="2600" b="1" dirty="0">
              <a:solidFill>
                <a:srgbClr val="007681"/>
              </a:solidFill>
            </a:endParaRPr>
          </a:p>
          <a:p>
            <a:pPr marL="0" indent="0">
              <a:buNone/>
            </a:pPr>
            <a:endParaRPr lang="en-US" sz="2600" b="1" dirty="0">
              <a:solidFill>
                <a:srgbClr val="007681"/>
              </a:solidFill>
            </a:endParaRPr>
          </a:p>
        </p:txBody>
      </p:sp>
      <p:pic>
        <p:nvPicPr>
          <p:cNvPr id="1028" name="Picture 4">
            <a:extLst>
              <a:ext uri="{FF2B5EF4-FFF2-40B4-BE49-F238E27FC236}">
                <a16:creationId xmlns:a16="http://schemas.microsoft.com/office/drawing/2014/main" id="{3E97093E-0EA3-D45A-9911-5FE167ED1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41943"/>
            <a:ext cx="7010400" cy="24348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4E86386-49D4-3A26-1E54-A88F126714C3}"/>
              </a:ext>
            </a:extLst>
          </p:cNvPr>
          <p:cNvSpPr/>
          <p:nvPr/>
        </p:nvSpPr>
        <p:spPr>
          <a:xfrm>
            <a:off x="6192981" y="2041942"/>
            <a:ext cx="1579419" cy="529808"/>
          </a:xfrm>
          <a:prstGeom prst="rect">
            <a:avLst/>
          </a:prstGeom>
          <a:solidFill>
            <a:srgbClr val="FFD100">
              <a:alpha val="25098"/>
            </a:srgbClr>
          </a:solidFill>
          <a:ln w="57150">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253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400" cy="720090"/>
          </a:xfrm>
        </p:spPr>
        <p:txBody>
          <a:bodyPr vert="horz" lIns="87918" tIns="43959" rIns="87918" bIns="43959" rtlCol="0" anchor="ctr">
            <a:noAutofit/>
          </a:bodyPr>
          <a:lstStyle/>
          <a:p>
            <a:r>
              <a:rPr lang="en-US" sz="3550" dirty="0"/>
              <a:t>IT-216</a:t>
            </a:r>
            <a:r>
              <a:rPr lang="en-US" sz="3550" i="1" dirty="0"/>
              <a:t>, Child And Dependent Care Credit</a:t>
            </a:r>
          </a:p>
        </p:txBody>
      </p:sp>
      <p:sp>
        <p:nvSpPr>
          <p:cNvPr id="3" name="Content Placeholder 2"/>
          <p:cNvSpPr>
            <a:spLocks noGrp="1"/>
          </p:cNvSpPr>
          <p:nvPr>
            <p:ph idx="1"/>
          </p:nvPr>
        </p:nvSpPr>
        <p:spPr>
          <a:xfrm>
            <a:off x="76200" y="819150"/>
            <a:ext cx="8915400" cy="3935512"/>
          </a:xfrm>
        </p:spPr>
        <p:txBody>
          <a:bodyPr/>
          <a:lstStyle/>
          <a:p>
            <a:pPr>
              <a:spcBef>
                <a:spcPts val="1200"/>
              </a:spcBef>
            </a:pPr>
            <a:r>
              <a:rPr lang="en-US" dirty="0"/>
              <a:t>This tax credit helps taxpayers pay for the care of qualifying children (and other dependents) and is fully refundable for NYS residents.</a:t>
            </a:r>
          </a:p>
          <a:p>
            <a:pPr>
              <a:spcBef>
                <a:spcPts val="1200"/>
              </a:spcBef>
            </a:pPr>
            <a:r>
              <a:rPr lang="en-US" dirty="0"/>
              <a:t>This credit can be claimed if </a:t>
            </a:r>
            <a:r>
              <a:rPr lang="en-US" i="1" dirty="0"/>
              <a:t>qualified</a:t>
            </a:r>
            <a:r>
              <a:rPr lang="en-US" dirty="0"/>
              <a:t> to claim the federal child and dependent credit (whether it was claimed it or not). </a:t>
            </a:r>
          </a:p>
          <a:p>
            <a:pPr>
              <a:spcBef>
                <a:spcPts val="1200"/>
              </a:spcBef>
            </a:pPr>
            <a:r>
              <a:rPr lang="en-US" dirty="0"/>
              <a:t>Child and dependent care expenses must be </a:t>
            </a:r>
            <a:r>
              <a:rPr lang="en-US" b="1" dirty="0">
                <a:solidFill>
                  <a:schemeClr val="tx2"/>
                </a:solidFill>
              </a:rPr>
              <a:t>work related: </a:t>
            </a:r>
            <a:r>
              <a:rPr lang="en-US" dirty="0"/>
              <a:t>allow taxpayers to work or look for work.</a:t>
            </a:r>
          </a:p>
          <a:p>
            <a:pPr marL="0" indent="0">
              <a:buNone/>
            </a:pPr>
            <a:endParaRPr lang="en-US" sz="2200" dirty="0"/>
          </a:p>
          <a:p>
            <a:endParaRPr lang="en-US" dirty="0"/>
          </a:p>
        </p:txBody>
      </p:sp>
      <p:sp>
        <p:nvSpPr>
          <p:cNvPr id="4" name="Slide Number Placeholder 3">
            <a:extLst>
              <a:ext uri="{FF2B5EF4-FFF2-40B4-BE49-F238E27FC236}">
                <a16:creationId xmlns:a16="http://schemas.microsoft.com/office/drawing/2014/main" id="{56AEC592-2D5E-F270-A2FC-221F63C6DD92}"/>
              </a:ext>
            </a:extLst>
          </p:cNvPr>
          <p:cNvSpPr>
            <a:spLocks noGrp="1"/>
          </p:cNvSpPr>
          <p:nvPr>
            <p:ph type="sldNum" sz="quarter" idx="12"/>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461C3A22-55EB-4C03-94E7-1B9314DBFF8B}"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90</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868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400" cy="720090"/>
          </a:xfrm>
        </p:spPr>
        <p:txBody>
          <a:bodyPr vert="horz" lIns="87918" tIns="43959" rIns="87918" bIns="43959" rtlCol="0" anchor="ctr">
            <a:noAutofit/>
          </a:bodyPr>
          <a:lstStyle/>
          <a:p>
            <a:r>
              <a:rPr lang="en-US" sz="3600" dirty="0"/>
              <a:t>IT-216, </a:t>
            </a:r>
            <a:r>
              <a:rPr lang="en-US" sz="3600" i="1" dirty="0"/>
              <a:t>Child and Dependent Care Credit</a:t>
            </a:r>
          </a:p>
        </p:txBody>
      </p:sp>
      <p:sp>
        <p:nvSpPr>
          <p:cNvPr id="3" name="Content Placeholder 2"/>
          <p:cNvSpPr>
            <a:spLocks noGrp="1"/>
          </p:cNvSpPr>
          <p:nvPr>
            <p:ph idx="1"/>
          </p:nvPr>
        </p:nvSpPr>
        <p:spPr>
          <a:xfrm>
            <a:off x="179754" y="819150"/>
            <a:ext cx="8915400" cy="3810000"/>
          </a:xfrm>
        </p:spPr>
        <p:txBody>
          <a:bodyPr/>
          <a:lstStyle/>
          <a:p>
            <a:pPr marL="0" indent="0">
              <a:spcBef>
                <a:spcPts val="1200"/>
              </a:spcBef>
              <a:buNone/>
            </a:pPr>
            <a:r>
              <a:rPr lang="en-US" sz="2800" b="1" dirty="0">
                <a:solidFill>
                  <a:srgbClr val="007681"/>
                </a:solidFill>
              </a:rPr>
              <a:t>How much is the credit? </a:t>
            </a:r>
          </a:p>
          <a:p>
            <a:pPr marL="0" indent="0">
              <a:spcBef>
                <a:spcPts val="1200"/>
              </a:spcBef>
              <a:buNone/>
            </a:pPr>
            <a:r>
              <a:rPr lang="en-US" b="0" i="0" dirty="0">
                <a:solidFill>
                  <a:srgbClr val="000000"/>
                </a:solidFill>
                <a:effectLst/>
                <a:latin typeface="+mj-lt"/>
              </a:rPr>
              <a:t>The credit is computed based on the amount of your New York State adjusted gross income, the number of qualifying persons, and the amount of qualified expenses paid.</a:t>
            </a:r>
            <a:endParaRPr lang="en-US" dirty="0">
              <a:solidFill>
                <a:srgbClr val="007681"/>
              </a:solidFill>
              <a:latin typeface="+mj-lt"/>
            </a:endParaRPr>
          </a:p>
          <a:p>
            <a:pPr marL="0" indent="0">
              <a:spcBef>
                <a:spcPts val="600"/>
              </a:spcBef>
              <a:buNone/>
            </a:pPr>
            <a:endParaRPr lang="en-US" sz="2100" b="1" dirty="0">
              <a:solidFill>
                <a:srgbClr val="000000"/>
              </a:solidFill>
              <a:latin typeface="+mj-lt"/>
            </a:endParaRPr>
          </a:p>
          <a:p>
            <a:pPr marL="0" indent="0">
              <a:spcBef>
                <a:spcPts val="600"/>
              </a:spcBef>
              <a:buNone/>
            </a:pPr>
            <a:r>
              <a:rPr lang="en-US" sz="2200" b="1" i="0" dirty="0">
                <a:solidFill>
                  <a:srgbClr val="000000"/>
                </a:solidFill>
                <a:effectLst/>
                <a:latin typeface="+mj-lt"/>
              </a:rPr>
              <a:t>Note:</a:t>
            </a:r>
            <a:r>
              <a:rPr lang="en-US" sz="2200" b="0" i="0" dirty="0">
                <a:solidFill>
                  <a:srgbClr val="000000"/>
                </a:solidFill>
                <a:effectLst/>
                <a:latin typeface="+mj-lt"/>
              </a:rPr>
              <a:t> Each person listed on the return must </a:t>
            </a:r>
            <a:r>
              <a:rPr lang="en-US" sz="2200" dirty="0">
                <a:solidFill>
                  <a:srgbClr val="000000"/>
                </a:solidFill>
                <a:latin typeface="+mj-lt"/>
              </a:rPr>
              <a:t>provide a </a:t>
            </a:r>
            <a:r>
              <a:rPr lang="en-US" sz="2200" b="0" i="0" dirty="0">
                <a:solidFill>
                  <a:srgbClr val="000000"/>
                </a:solidFill>
                <a:effectLst/>
                <a:latin typeface="+mj-lt"/>
              </a:rPr>
              <a:t>valid Social Security number (SSN) or individual taxpayer identification number (ITIN). </a:t>
            </a:r>
            <a:endParaRPr lang="en-US" sz="2200" dirty="0">
              <a:latin typeface="+mj-lt"/>
            </a:endParaRPr>
          </a:p>
          <a:p>
            <a:endParaRPr lang="en-US" dirty="0"/>
          </a:p>
        </p:txBody>
      </p:sp>
      <p:sp>
        <p:nvSpPr>
          <p:cNvPr id="4" name="Slide Number Placeholder 3">
            <a:extLst>
              <a:ext uri="{FF2B5EF4-FFF2-40B4-BE49-F238E27FC236}">
                <a16:creationId xmlns:a16="http://schemas.microsoft.com/office/drawing/2014/main" id="{F40C9237-1D46-1448-33F5-63AF5F30EDE8}"/>
              </a:ext>
            </a:extLst>
          </p:cNvPr>
          <p:cNvSpPr>
            <a:spLocks noGrp="1"/>
          </p:cNvSpPr>
          <p:nvPr>
            <p:ph type="sldNum" sz="quarter" idx="12"/>
          </p:nvPr>
        </p:nvSpPr>
        <p:spPr/>
        <p:txBody>
          <a:bodyPr/>
          <a:lstStyle/>
          <a:p>
            <a:fld id="{461C3A22-55EB-4C03-94E7-1B9314DBFF8B}" type="slidenum">
              <a:rPr lang="en-US" smtClean="0"/>
              <a:pPr/>
              <a:t>91</a:t>
            </a:fld>
            <a:endParaRPr lang="en-US" dirty="0"/>
          </a:p>
        </p:txBody>
      </p:sp>
    </p:spTree>
    <p:extLst>
      <p:ext uri="{BB962C8B-B14F-4D97-AF65-F5344CB8AC3E}">
        <p14:creationId xmlns:p14="http://schemas.microsoft.com/office/powerpoint/2010/main" val="41387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3773-5F55-09F8-43E7-1E8CB17C9743}"/>
              </a:ext>
            </a:extLst>
          </p:cNvPr>
          <p:cNvSpPr>
            <a:spLocks noGrp="1"/>
          </p:cNvSpPr>
          <p:nvPr>
            <p:ph type="title"/>
          </p:nvPr>
        </p:nvSpPr>
        <p:spPr/>
        <p:txBody>
          <a:bodyPr/>
          <a:lstStyle/>
          <a:p>
            <a:r>
              <a:rPr lang="en-US" sz="3200" dirty="0"/>
              <a:t>IT-216, </a:t>
            </a:r>
            <a:r>
              <a:rPr lang="en-US" sz="3200" i="1" dirty="0"/>
              <a:t>Child and Dependent Care Credit</a:t>
            </a:r>
            <a:endParaRPr lang="en-US" dirty="0"/>
          </a:p>
        </p:txBody>
      </p:sp>
      <p:sp>
        <p:nvSpPr>
          <p:cNvPr id="3" name="Content Placeholder 2">
            <a:extLst>
              <a:ext uri="{FF2B5EF4-FFF2-40B4-BE49-F238E27FC236}">
                <a16:creationId xmlns:a16="http://schemas.microsoft.com/office/drawing/2014/main" id="{4CEBB23A-7D2A-BB77-7271-1C0CCAE1C227}"/>
              </a:ext>
            </a:extLst>
          </p:cNvPr>
          <p:cNvSpPr>
            <a:spLocks noGrp="1"/>
          </p:cNvSpPr>
          <p:nvPr>
            <p:ph idx="1"/>
          </p:nvPr>
        </p:nvSpPr>
        <p:spPr>
          <a:xfrm>
            <a:off x="304800" y="925830"/>
            <a:ext cx="8229600" cy="3703319"/>
          </a:xfrm>
        </p:spPr>
        <p:txBody>
          <a:bodyPr/>
          <a:lstStyle/>
          <a:p>
            <a:pPr marL="0" indent="0">
              <a:spcBef>
                <a:spcPts val="1200"/>
              </a:spcBef>
              <a:buNone/>
            </a:pPr>
            <a:r>
              <a:rPr lang="en-US" sz="2400" dirty="0"/>
              <a:t>Qualified expense limits based on the number of qualifying persons: </a:t>
            </a:r>
          </a:p>
          <a:p>
            <a:pPr lvl="1">
              <a:spcBef>
                <a:spcPts val="600"/>
              </a:spcBef>
              <a:spcAft>
                <a:spcPts val="600"/>
              </a:spcAft>
            </a:pPr>
            <a:r>
              <a:rPr lang="en-US" sz="1800" dirty="0"/>
              <a:t>$3,000 for </a:t>
            </a:r>
            <a:r>
              <a:rPr lang="en-US" sz="1800" b="1" dirty="0"/>
              <a:t>one</a:t>
            </a:r>
            <a:r>
              <a:rPr lang="en-US" sz="1800" dirty="0"/>
              <a:t>,</a:t>
            </a:r>
          </a:p>
          <a:p>
            <a:pPr lvl="1">
              <a:spcBef>
                <a:spcPts val="600"/>
              </a:spcBef>
              <a:spcAft>
                <a:spcPts val="600"/>
              </a:spcAft>
            </a:pPr>
            <a:r>
              <a:rPr lang="en-US" sz="1800" dirty="0"/>
              <a:t>$6,000 for </a:t>
            </a:r>
            <a:r>
              <a:rPr lang="en-US" sz="1800" b="1" dirty="0"/>
              <a:t>two</a:t>
            </a:r>
            <a:r>
              <a:rPr lang="en-US" sz="1800" dirty="0"/>
              <a:t>,</a:t>
            </a:r>
          </a:p>
          <a:p>
            <a:pPr lvl="1">
              <a:spcBef>
                <a:spcPts val="600"/>
              </a:spcBef>
              <a:spcAft>
                <a:spcPts val="600"/>
              </a:spcAft>
            </a:pPr>
            <a:r>
              <a:rPr lang="en-US" sz="1800" dirty="0"/>
              <a:t>$7,500 for </a:t>
            </a:r>
            <a:r>
              <a:rPr lang="en-US" sz="1800" b="1" dirty="0"/>
              <a:t>three</a:t>
            </a:r>
            <a:r>
              <a:rPr lang="en-US" sz="1800" dirty="0"/>
              <a:t>,</a:t>
            </a:r>
          </a:p>
          <a:p>
            <a:pPr lvl="1">
              <a:spcBef>
                <a:spcPts val="600"/>
              </a:spcBef>
              <a:spcAft>
                <a:spcPts val="600"/>
              </a:spcAft>
            </a:pPr>
            <a:r>
              <a:rPr lang="en-US" sz="1800" dirty="0"/>
              <a:t>$8,500 for </a:t>
            </a:r>
            <a:r>
              <a:rPr lang="en-US" sz="1800" b="1" dirty="0"/>
              <a:t>four</a:t>
            </a:r>
            <a:r>
              <a:rPr lang="en-US" sz="1800" dirty="0"/>
              <a:t>, and</a:t>
            </a:r>
          </a:p>
          <a:p>
            <a:pPr lvl="1">
              <a:spcBef>
                <a:spcPts val="600"/>
              </a:spcBef>
              <a:spcAft>
                <a:spcPts val="600"/>
              </a:spcAft>
            </a:pPr>
            <a:r>
              <a:rPr lang="en-US" sz="1800" dirty="0"/>
              <a:t>$9,000 for </a:t>
            </a:r>
            <a:r>
              <a:rPr lang="en-US" sz="1800" b="1" dirty="0"/>
              <a:t>five or more </a:t>
            </a:r>
            <a:r>
              <a:rPr lang="en-US" sz="1800" dirty="0"/>
              <a:t>qualified persons.</a:t>
            </a:r>
          </a:p>
          <a:p>
            <a:pPr marL="0" indent="0">
              <a:buNone/>
            </a:pPr>
            <a:endParaRPr lang="en-US" dirty="0"/>
          </a:p>
        </p:txBody>
      </p:sp>
      <p:sp>
        <p:nvSpPr>
          <p:cNvPr id="4" name="Slide Number Placeholder 3">
            <a:extLst>
              <a:ext uri="{FF2B5EF4-FFF2-40B4-BE49-F238E27FC236}">
                <a16:creationId xmlns:a16="http://schemas.microsoft.com/office/drawing/2014/main" id="{32AE988C-6C40-2FE7-31D6-628C730AFBFE}"/>
              </a:ext>
            </a:extLst>
          </p:cNvPr>
          <p:cNvSpPr>
            <a:spLocks noGrp="1"/>
          </p:cNvSpPr>
          <p:nvPr>
            <p:ph type="sldNum" sz="quarter" idx="12"/>
          </p:nvPr>
        </p:nvSpPr>
        <p:spPr/>
        <p:txBody>
          <a:bodyPr/>
          <a:lstStyle/>
          <a:p>
            <a:pPr marL="0" marR="0" lvl="0" indent="0" algn="r" defTabSz="879176" rtl="0" eaLnBrk="1" fontAlgn="auto" latinLnBrk="0" hangingPunct="1">
              <a:lnSpc>
                <a:spcPct val="100000"/>
              </a:lnSpc>
              <a:spcBef>
                <a:spcPts val="0"/>
              </a:spcBef>
              <a:spcAft>
                <a:spcPts val="0"/>
              </a:spcAft>
              <a:buClrTx/>
              <a:buSzTx/>
              <a:buFontTx/>
              <a:buNone/>
              <a:tabLst/>
              <a:defRPr/>
            </a:pPr>
            <a:fld id="{461C3A22-55EB-4C03-94E7-1B9314DBFF8B}"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879176" rtl="0" eaLnBrk="1" fontAlgn="auto" latinLnBrk="0" hangingPunct="1">
                <a:lnSpc>
                  <a:spcPct val="100000"/>
                </a:lnSpc>
                <a:spcBef>
                  <a:spcPts val="0"/>
                </a:spcBef>
                <a:spcAft>
                  <a:spcPts val="0"/>
                </a:spcAft>
                <a:buClrTx/>
                <a:buSzTx/>
                <a:buFontTx/>
                <a:buNone/>
                <a:tabLst/>
                <a:defRPr/>
              </a:pPr>
              <a:t>92</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832900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3C14C7-17E9-7DA3-6CE4-F1BAB7BF8AC0}"/>
              </a:ext>
            </a:extLst>
          </p:cNvPr>
          <p:cNvSpPr>
            <a:spLocks noGrp="1"/>
          </p:cNvSpPr>
          <p:nvPr>
            <p:ph idx="1"/>
          </p:nvPr>
        </p:nvSpPr>
        <p:spPr>
          <a:xfrm>
            <a:off x="152400" y="819150"/>
            <a:ext cx="8610600" cy="3703319"/>
          </a:xfrm>
        </p:spPr>
        <p:txBody>
          <a:bodyPr/>
          <a:lstStyle/>
          <a:p>
            <a:pPr marL="0" indent="0">
              <a:buNone/>
            </a:pPr>
            <a:r>
              <a:rPr lang="en-US" b="1" dirty="0">
                <a:solidFill>
                  <a:schemeClr val="tx2"/>
                </a:solidFill>
              </a:rPr>
              <a:t>Child and dependent care expenses include, but are not limited to: </a:t>
            </a:r>
          </a:p>
          <a:p>
            <a:pPr lvl="1">
              <a:spcAft>
                <a:spcPts val="200"/>
              </a:spcAft>
            </a:pPr>
            <a:r>
              <a:rPr lang="en-US" dirty="0"/>
              <a:t>education: programs for children below kindergarten level</a:t>
            </a:r>
          </a:p>
          <a:p>
            <a:pPr lvl="1">
              <a:spcAft>
                <a:spcPts val="200"/>
              </a:spcAft>
            </a:pPr>
            <a:r>
              <a:rPr lang="en-US" dirty="0"/>
              <a:t>dependent care centers: place that provides care for more than 6 persons and complies with state regulations </a:t>
            </a:r>
          </a:p>
          <a:p>
            <a:pPr lvl="1">
              <a:spcAft>
                <a:spcPts val="200"/>
              </a:spcAft>
            </a:pPr>
            <a:r>
              <a:rPr lang="en-US" dirty="0"/>
              <a:t>transportation: transportation for the care of a qualifying person by a care provider (ex: bus, subway, taxi) </a:t>
            </a:r>
          </a:p>
          <a:p>
            <a:pPr lvl="1">
              <a:spcAft>
                <a:spcPts val="200"/>
              </a:spcAft>
            </a:pPr>
            <a:r>
              <a:rPr lang="en-US" dirty="0"/>
              <a:t>fees and deposits: fees paid to an agency to get care services </a:t>
            </a:r>
          </a:p>
          <a:p>
            <a:pPr lvl="1"/>
            <a:endParaRPr lang="en-US" dirty="0"/>
          </a:p>
        </p:txBody>
      </p:sp>
      <p:sp>
        <p:nvSpPr>
          <p:cNvPr id="4" name="Title 1">
            <a:extLst>
              <a:ext uri="{FF2B5EF4-FFF2-40B4-BE49-F238E27FC236}">
                <a16:creationId xmlns:a16="http://schemas.microsoft.com/office/drawing/2014/main" id="{C25E26A8-7036-3736-7B58-96451D040A87}"/>
              </a:ext>
            </a:extLst>
          </p:cNvPr>
          <p:cNvSpPr>
            <a:spLocks noGrp="1"/>
          </p:cNvSpPr>
          <p:nvPr>
            <p:ph type="title"/>
          </p:nvPr>
        </p:nvSpPr>
        <p:spPr>
          <a:xfrm>
            <a:off x="152400" y="-26988"/>
            <a:ext cx="8915400" cy="720726"/>
          </a:xfrm>
        </p:spPr>
        <p:txBody>
          <a:bodyPr vert="horz" lIns="87918" tIns="43959" rIns="87918" bIns="43959" rtlCol="0" anchor="ctr">
            <a:noAutofit/>
          </a:bodyPr>
          <a:lstStyle/>
          <a:p>
            <a:r>
              <a:rPr lang="en-US" dirty="0"/>
              <a:t>IT-216</a:t>
            </a:r>
            <a:r>
              <a:rPr lang="en-US" i="1" dirty="0"/>
              <a:t>, Child And Dependent Care Credit</a:t>
            </a:r>
          </a:p>
        </p:txBody>
      </p:sp>
      <p:sp>
        <p:nvSpPr>
          <p:cNvPr id="2" name="Slide Number Placeholder 1">
            <a:extLst>
              <a:ext uri="{FF2B5EF4-FFF2-40B4-BE49-F238E27FC236}">
                <a16:creationId xmlns:a16="http://schemas.microsoft.com/office/drawing/2014/main" id="{407BF200-98F3-226C-78C4-603D23B6285A}"/>
              </a:ext>
            </a:extLst>
          </p:cNvPr>
          <p:cNvSpPr>
            <a:spLocks noGrp="1"/>
          </p:cNvSpPr>
          <p:nvPr>
            <p:ph type="sldNum" sz="quarter" idx="12"/>
          </p:nvPr>
        </p:nvSpPr>
        <p:spPr/>
        <p:txBody>
          <a:bodyPr/>
          <a:lstStyle/>
          <a:p>
            <a:fld id="{461C3A22-55EB-4C03-94E7-1B9314DBFF8B}" type="slidenum">
              <a:rPr lang="en-US" smtClean="0"/>
              <a:pPr/>
              <a:t>93</a:t>
            </a:fld>
            <a:endParaRPr lang="en-US" dirty="0"/>
          </a:p>
        </p:txBody>
      </p:sp>
    </p:spTree>
    <p:extLst>
      <p:ext uri="{BB962C8B-B14F-4D97-AF65-F5344CB8AC3E}">
        <p14:creationId xmlns:p14="http://schemas.microsoft.com/office/powerpoint/2010/main" val="1974567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14FCD-D6BC-5BC7-7208-61DB4D271F9C}"/>
              </a:ext>
            </a:extLst>
          </p:cNvPr>
          <p:cNvSpPr>
            <a:spLocks noGrp="1"/>
          </p:cNvSpPr>
          <p:nvPr>
            <p:ph idx="1"/>
          </p:nvPr>
        </p:nvSpPr>
        <p:spPr>
          <a:xfrm>
            <a:off x="152400" y="819150"/>
            <a:ext cx="8686800" cy="3806576"/>
          </a:xfrm>
        </p:spPr>
        <p:txBody>
          <a:bodyPr/>
          <a:lstStyle/>
          <a:p>
            <a:pPr marL="0" indent="0">
              <a:buNone/>
            </a:pPr>
            <a:r>
              <a:rPr lang="en-US" b="1" dirty="0">
                <a:solidFill>
                  <a:schemeClr val="tx2"/>
                </a:solidFill>
              </a:rPr>
              <a:t>New York City child and dependent care credit </a:t>
            </a:r>
          </a:p>
          <a:p>
            <a:r>
              <a:rPr lang="en-US" sz="2150" dirty="0"/>
              <a:t>Refundable for full-year New York City residents who paid child-care expenses for at least one child who was under age four on December 31. </a:t>
            </a:r>
          </a:p>
          <a:p>
            <a:r>
              <a:rPr lang="en-US" sz="2150" dirty="0"/>
              <a:t>Taxpayers must: </a:t>
            </a:r>
          </a:p>
          <a:p>
            <a:pPr lvl="1"/>
            <a:r>
              <a:rPr lang="en-US" sz="2150" dirty="0"/>
              <a:t>have federal adjusted gross income of $30,000 or less, and</a:t>
            </a:r>
          </a:p>
          <a:p>
            <a:pPr lvl="1"/>
            <a:r>
              <a:rPr lang="en-US" sz="2150" dirty="0"/>
              <a:t>be eligible to claim the New York State child and dependent care credit.</a:t>
            </a:r>
          </a:p>
          <a:p>
            <a:r>
              <a:rPr lang="en-US" sz="2150" dirty="0"/>
              <a:t>The credit can be as much as 75% of the New York State credit.</a:t>
            </a:r>
          </a:p>
        </p:txBody>
      </p:sp>
      <p:sp>
        <p:nvSpPr>
          <p:cNvPr id="6" name="Title 5">
            <a:extLst>
              <a:ext uri="{FF2B5EF4-FFF2-40B4-BE49-F238E27FC236}">
                <a16:creationId xmlns:a16="http://schemas.microsoft.com/office/drawing/2014/main" id="{DD54D3A1-FEBE-54E2-02E0-F55B3C8FD5F7}"/>
              </a:ext>
            </a:extLst>
          </p:cNvPr>
          <p:cNvSpPr>
            <a:spLocks noGrp="1"/>
          </p:cNvSpPr>
          <p:nvPr>
            <p:ph type="title"/>
          </p:nvPr>
        </p:nvSpPr>
        <p:spPr>
          <a:xfrm>
            <a:off x="152400" y="-26452"/>
            <a:ext cx="8915399" cy="720090"/>
          </a:xfrm>
        </p:spPr>
        <p:txBody>
          <a:bodyPr/>
          <a:lstStyle/>
          <a:p>
            <a:r>
              <a:rPr lang="en-US" dirty="0"/>
              <a:t>IT-216, </a:t>
            </a:r>
            <a:r>
              <a:rPr lang="en-US" i="1" dirty="0"/>
              <a:t>Child And Dependent Care Credit</a:t>
            </a:r>
            <a:endParaRPr lang="en-US" dirty="0"/>
          </a:p>
        </p:txBody>
      </p:sp>
      <p:sp>
        <p:nvSpPr>
          <p:cNvPr id="2" name="Slide Number Placeholder 1">
            <a:extLst>
              <a:ext uri="{FF2B5EF4-FFF2-40B4-BE49-F238E27FC236}">
                <a16:creationId xmlns:a16="http://schemas.microsoft.com/office/drawing/2014/main" id="{1DA3F610-DFD0-176C-2E50-33AC657BB65E}"/>
              </a:ext>
            </a:extLst>
          </p:cNvPr>
          <p:cNvSpPr>
            <a:spLocks noGrp="1"/>
          </p:cNvSpPr>
          <p:nvPr>
            <p:ph type="sldNum" sz="quarter" idx="12"/>
          </p:nvPr>
        </p:nvSpPr>
        <p:spPr/>
        <p:txBody>
          <a:bodyPr/>
          <a:lstStyle/>
          <a:p>
            <a:fld id="{461C3A22-55EB-4C03-94E7-1B9314DBFF8B}" type="slidenum">
              <a:rPr lang="en-US" smtClean="0"/>
              <a:pPr/>
              <a:t>94</a:t>
            </a:fld>
            <a:endParaRPr lang="en-US" dirty="0"/>
          </a:p>
        </p:txBody>
      </p:sp>
    </p:spTree>
    <p:extLst>
      <p:ext uri="{BB962C8B-B14F-4D97-AF65-F5344CB8AC3E}">
        <p14:creationId xmlns:p14="http://schemas.microsoft.com/office/powerpoint/2010/main" val="3292478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12B2-D428-AD54-89B2-99B1C5BAAD4B}"/>
              </a:ext>
            </a:extLst>
          </p:cNvPr>
          <p:cNvSpPr>
            <a:spLocks noGrp="1"/>
          </p:cNvSpPr>
          <p:nvPr>
            <p:ph type="title"/>
          </p:nvPr>
        </p:nvSpPr>
        <p:spPr>
          <a:xfrm>
            <a:off x="152400" y="-26452"/>
            <a:ext cx="9296399" cy="720090"/>
          </a:xfrm>
        </p:spPr>
        <p:txBody>
          <a:bodyPr/>
          <a:lstStyle/>
          <a:p>
            <a:r>
              <a:rPr lang="en-US" sz="3300" dirty="0"/>
              <a:t>IT-272, </a:t>
            </a:r>
            <a:r>
              <a:rPr lang="en-US" sz="3300" i="1" dirty="0"/>
              <a:t>College Tuition Credit or Deduction </a:t>
            </a:r>
          </a:p>
        </p:txBody>
      </p:sp>
      <p:sp>
        <p:nvSpPr>
          <p:cNvPr id="3" name="Content Placeholder 2">
            <a:extLst>
              <a:ext uri="{FF2B5EF4-FFF2-40B4-BE49-F238E27FC236}">
                <a16:creationId xmlns:a16="http://schemas.microsoft.com/office/drawing/2014/main" id="{8F44A92B-C274-4479-6992-24F05A02CB97}"/>
              </a:ext>
            </a:extLst>
          </p:cNvPr>
          <p:cNvSpPr>
            <a:spLocks noGrp="1"/>
          </p:cNvSpPr>
          <p:nvPr>
            <p:ph idx="1"/>
          </p:nvPr>
        </p:nvSpPr>
        <p:spPr/>
        <p:txBody>
          <a:bodyPr/>
          <a:lstStyle/>
          <a:p>
            <a:r>
              <a:rPr lang="en-US" dirty="0"/>
              <a:t>The college tuition credit or itemized deduction is allowed for qualified college tuition expenses paid for an eligible student.   </a:t>
            </a:r>
          </a:p>
          <a:p>
            <a:r>
              <a:rPr lang="en-US" b="1" dirty="0">
                <a:solidFill>
                  <a:schemeClr val="tx2"/>
                </a:solidFill>
              </a:rPr>
              <a:t>College tuition credit: </a:t>
            </a:r>
            <a:r>
              <a:rPr lang="en-US" dirty="0"/>
              <a:t>is limited to $400 per eligible student and to full-year NYS residents only.  </a:t>
            </a:r>
          </a:p>
          <a:p>
            <a:r>
              <a:rPr lang="en-US" b="1" dirty="0">
                <a:solidFill>
                  <a:schemeClr val="tx2"/>
                </a:solidFill>
              </a:rPr>
              <a:t>College tuition itemized deduction: </a:t>
            </a:r>
            <a:r>
              <a:rPr lang="en-US" dirty="0"/>
              <a:t>is for taxpayers who itemized their deductions on the NYS return, the maximum deduction is $10,000 for each eligible student. </a:t>
            </a:r>
          </a:p>
        </p:txBody>
      </p:sp>
    </p:spTree>
    <p:extLst>
      <p:ext uri="{BB962C8B-B14F-4D97-AF65-F5344CB8AC3E}">
        <p14:creationId xmlns:p14="http://schemas.microsoft.com/office/powerpoint/2010/main" val="34117555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9220200" cy="720090"/>
          </a:xfrm>
        </p:spPr>
        <p:txBody>
          <a:bodyPr/>
          <a:lstStyle/>
          <a:p>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IT- 272, </a:t>
            </a: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College Tuition Credit or Deduction</a:t>
            </a:r>
            <a:endParaRPr lang="en-US" sz="3200" i="1" dirty="0"/>
          </a:p>
        </p:txBody>
      </p:sp>
      <p:sp>
        <p:nvSpPr>
          <p:cNvPr id="3" name="Content Placeholder 2"/>
          <p:cNvSpPr>
            <a:spLocks noGrp="1"/>
          </p:cNvSpPr>
          <p:nvPr>
            <p:ph idx="1"/>
          </p:nvPr>
        </p:nvSpPr>
        <p:spPr>
          <a:xfrm>
            <a:off x="342900" y="1185862"/>
            <a:ext cx="8458200" cy="3595688"/>
          </a:xfrm>
        </p:spPr>
        <p:txBody>
          <a:bodyPr/>
          <a:lstStyle/>
          <a:p>
            <a:r>
              <a:rPr lang="en-US" sz="2200" dirty="0"/>
              <a:t>Only expenses for </a:t>
            </a:r>
            <a:r>
              <a:rPr lang="en-US" sz="2200" b="1" dirty="0"/>
              <a:t>undergraduate</a:t>
            </a:r>
            <a:r>
              <a:rPr lang="en-US" sz="2200" dirty="0"/>
              <a:t> enrollment or attendance at an </a:t>
            </a:r>
            <a:r>
              <a:rPr lang="en-US" sz="2200" i="1" dirty="0"/>
              <a:t>institution of higher education </a:t>
            </a:r>
            <a:r>
              <a:rPr lang="en-US" sz="2200" dirty="0"/>
              <a:t>qualify. </a:t>
            </a:r>
          </a:p>
          <a:p>
            <a:r>
              <a:rPr lang="en-US" sz="2200" dirty="0"/>
              <a:t>Taxpayers may claim either the credit or the deduction, but not both. </a:t>
            </a:r>
          </a:p>
          <a:p>
            <a:r>
              <a:rPr lang="en-US" sz="2200" dirty="0"/>
              <a:t>If the college tuition credit is more than the tax for the tax year, the excess credit will be refunded without interest. </a:t>
            </a:r>
          </a:p>
          <a:p>
            <a:endParaRPr lang="en-US" sz="2200" dirty="0"/>
          </a:p>
        </p:txBody>
      </p:sp>
    </p:spTree>
    <p:extLst>
      <p:ext uri="{BB962C8B-B14F-4D97-AF65-F5344CB8AC3E}">
        <p14:creationId xmlns:p14="http://schemas.microsoft.com/office/powerpoint/2010/main" val="381284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839199" cy="720090"/>
          </a:xfrm>
        </p:spPr>
        <p:txBody>
          <a:bodyPr/>
          <a:lstStyle/>
          <a:p>
            <a:r>
              <a:rPr lang="en-US" sz="3200" dirty="0"/>
              <a:t>IT- 272, </a:t>
            </a:r>
            <a:r>
              <a:rPr lang="en-US" sz="3200" i="1" dirty="0"/>
              <a:t>College Tuition Credit or Deduction</a:t>
            </a:r>
          </a:p>
        </p:txBody>
      </p:sp>
      <p:sp>
        <p:nvSpPr>
          <p:cNvPr id="3" name="Content Placeholder 2"/>
          <p:cNvSpPr>
            <a:spLocks noGrp="1"/>
          </p:cNvSpPr>
          <p:nvPr>
            <p:ph idx="1"/>
          </p:nvPr>
        </p:nvSpPr>
        <p:spPr>
          <a:xfrm>
            <a:off x="304800" y="1032712"/>
            <a:ext cx="8229600" cy="3394472"/>
          </a:xfrm>
        </p:spPr>
        <p:txBody>
          <a:bodyPr/>
          <a:lstStyle/>
          <a:p>
            <a:pPr>
              <a:spcBef>
                <a:spcPts val="2400"/>
              </a:spcBef>
            </a:pPr>
            <a:r>
              <a:rPr lang="en-US" dirty="0"/>
              <a:t>Expenses may be paid by cash, check, credit card, or with borrowed funds. </a:t>
            </a:r>
          </a:p>
          <a:p>
            <a:pPr>
              <a:spcBef>
                <a:spcPts val="2400"/>
              </a:spcBef>
            </a:pPr>
            <a:r>
              <a:rPr lang="en-US" dirty="0"/>
              <a:t>The eligible student does not need to be enrolled in a degree program or to attend full time for the expenses</a:t>
            </a:r>
            <a:br>
              <a:rPr lang="en-US" dirty="0"/>
            </a:br>
            <a:r>
              <a:rPr lang="en-US" dirty="0"/>
              <a:t>to qualify. </a:t>
            </a:r>
          </a:p>
          <a:p>
            <a:pPr>
              <a:spcBef>
                <a:spcPts val="2400"/>
              </a:spcBef>
            </a:pPr>
            <a:r>
              <a:rPr lang="en-US" dirty="0"/>
              <a:t>If the student is claimed as a dependent, these payments are treated as paid by the taxpayer.</a:t>
            </a:r>
          </a:p>
        </p:txBody>
      </p:sp>
    </p:spTree>
    <p:extLst>
      <p:ext uri="{BB962C8B-B14F-4D97-AF65-F5344CB8AC3E}">
        <p14:creationId xmlns:p14="http://schemas.microsoft.com/office/powerpoint/2010/main" val="95026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15399" cy="720090"/>
          </a:xfrm>
        </p:spPr>
        <p:txBody>
          <a:bodyPr vert="horz" lIns="87918" tIns="43959" rIns="87918" bIns="43959" rtlCol="0" anchor="ctr">
            <a:noAutofit/>
          </a:bodyPr>
          <a:lstStyle/>
          <a:p>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IT- 272, </a:t>
            </a: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College Tuition Credit or Deduction</a:t>
            </a:r>
            <a:endParaRPr lang="en-US" i="1" spc="-50" dirty="0"/>
          </a:p>
        </p:txBody>
      </p:sp>
      <p:sp>
        <p:nvSpPr>
          <p:cNvPr id="3" name="Content Placeholder 2"/>
          <p:cNvSpPr>
            <a:spLocks noGrp="1"/>
          </p:cNvSpPr>
          <p:nvPr>
            <p:ph idx="1"/>
          </p:nvPr>
        </p:nvSpPr>
        <p:spPr>
          <a:xfrm>
            <a:off x="304800" y="836906"/>
            <a:ext cx="8534400" cy="3810000"/>
          </a:xfrm>
        </p:spPr>
        <p:txBody>
          <a:bodyPr/>
          <a:lstStyle/>
          <a:p>
            <a:pPr marL="0" indent="0">
              <a:spcAft>
                <a:spcPts val="1200"/>
              </a:spcAft>
              <a:buNone/>
            </a:pPr>
            <a:r>
              <a:rPr lang="en-US" sz="2600" b="1" i="1" dirty="0">
                <a:solidFill>
                  <a:schemeClr val="tx2"/>
                </a:solidFill>
              </a:rPr>
              <a:t>Qualified college tuition expenses </a:t>
            </a:r>
            <a:r>
              <a:rPr lang="en-US" sz="2600" dirty="0"/>
              <a:t>do </a:t>
            </a:r>
            <a:r>
              <a:rPr lang="en-US" sz="2600" b="1" dirty="0"/>
              <a:t>not</a:t>
            </a:r>
            <a:r>
              <a:rPr lang="en-US" sz="2600" dirty="0"/>
              <a:t> include: </a:t>
            </a:r>
          </a:p>
          <a:p>
            <a:pPr>
              <a:spcBef>
                <a:spcPts val="600"/>
              </a:spcBef>
            </a:pPr>
            <a:r>
              <a:rPr lang="en-US" sz="2200" dirty="0"/>
              <a:t>Graduate level tuition expenses </a:t>
            </a:r>
          </a:p>
          <a:p>
            <a:pPr>
              <a:spcBef>
                <a:spcPts val="600"/>
              </a:spcBef>
            </a:pPr>
            <a:r>
              <a:rPr lang="en-US" sz="2200" dirty="0"/>
              <a:t>Tuition expenses that were paid by scholarships, grants and/or an employer</a:t>
            </a:r>
          </a:p>
          <a:p>
            <a:pPr>
              <a:spcBef>
                <a:spcPts val="600"/>
              </a:spcBef>
            </a:pPr>
            <a:r>
              <a:rPr lang="en-US" sz="2200" dirty="0"/>
              <a:t>Amounts paid for:</a:t>
            </a:r>
          </a:p>
          <a:p>
            <a:pPr marL="568325" lvl="1" indent="-198438">
              <a:spcBef>
                <a:spcPts val="600"/>
              </a:spcBef>
              <a:tabLst>
                <a:tab pos="400050" algn="l"/>
              </a:tabLst>
            </a:pPr>
            <a:r>
              <a:rPr lang="en-US" sz="2100" spc="-30" dirty="0"/>
              <a:t>room/board, insurance, medical expenses, and transportation; </a:t>
            </a:r>
          </a:p>
          <a:p>
            <a:pPr marL="568325" lvl="1" indent="-198438">
              <a:spcBef>
                <a:spcPts val="300"/>
              </a:spcBef>
              <a:tabLst>
                <a:tab pos="400050" algn="l"/>
              </a:tabLst>
            </a:pPr>
            <a:r>
              <a:rPr lang="en-US" sz="2100" dirty="0"/>
              <a:t>course related books, supplies, or equipment; and </a:t>
            </a:r>
          </a:p>
          <a:p>
            <a:pPr marL="568325" lvl="1" indent="-198438">
              <a:spcBef>
                <a:spcPts val="300"/>
              </a:spcBef>
              <a:tabLst>
                <a:tab pos="400050" algn="l"/>
              </a:tabLst>
            </a:pPr>
            <a:r>
              <a:rPr lang="en-US" sz="2100" dirty="0"/>
              <a:t>fees paid as a condition of enrollment, attendance,</a:t>
            </a:r>
            <a:br>
              <a:rPr lang="en-US" sz="2100" dirty="0"/>
            </a:br>
            <a:r>
              <a:rPr lang="en-US" sz="2100" dirty="0"/>
              <a:t>or non-academic activities</a:t>
            </a:r>
          </a:p>
        </p:txBody>
      </p:sp>
    </p:spTree>
    <p:extLst>
      <p:ext uri="{BB962C8B-B14F-4D97-AF65-F5344CB8AC3E}">
        <p14:creationId xmlns:p14="http://schemas.microsoft.com/office/powerpoint/2010/main" val="301954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452"/>
            <a:ext cx="8991599" cy="720090"/>
          </a:xfrm>
        </p:spPr>
        <p:txBody>
          <a:bodyPr vert="horz" lIns="87918" tIns="43959" rIns="87918" bIns="43959" rtlCol="0" anchor="ctr">
            <a:noAutofit/>
          </a:bodyPr>
          <a:lstStyle/>
          <a:p>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IT- 272, </a:t>
            </a: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College Tuition Credit or Deduction</a:t>
            </a:r>
            <a:endParaRPr lang="en-US" sz="3200" i="1" dirty="0"/>
          </a:p>
        </p:txBody>
      </p:sp>
      <p:sp>
        <p:nvSpPr>
          <p:cNvPr id="3" name="Content Placeholder 2"/>
          <p:cNvSpPr>
            <a:spLocks noGrp="1"/>
          </p:cNvSpPr>
          <p:nvPr>
            <p:ph idx="1"/>
          </p:nvPr>
        </p:nvSpPr>
        <p:spPr>
          <a:xfrm>
            <a:off x="304800" y="953794"/>
            <a:ext cx="8534400" cy="3370556"/>
          </a:xfrm>
        </p:spPr>
        <p:txBody>
          <a:bodyPr/>
          <a:lstStyle/>
          <a:p>
            <a:pPr marL="0" indent="0">
              <a:buNone/>
            </a:pPr>
            <a:r>
              <a:rPr lang="en-US" sz="2600" b="1" dirty="0">
                <a:solidFill>
                  <a:srgbClr val="007681"/>
                </a:solidFill>
              </a:rPr>
              <a:t>Do not claim:</a:t>
            </a:r>
          </a:p>
          <a:p>
            <a:pPr>
              <a:spcBef>
                <a:spcPts val="1000"/>
              </a:spcBef>
            </a:pPr>
            <a:r>
              <a:rPr lang="en-US" dirty="0"/>
              <a:t>Tuition expenses in a different tax year than they were paid</a:t>
            </a:r>
          </a:p>
          <a:p>
            <a:pPr>
              <a:spcBef>
                <a:spcPts val="600"/>
              </a:spcBef>
            </a:pPr>
            <a:r>
              <a:rPr lang="en-US" dirty="0"/>
              <a:t>College tuition credit for someone who is not the taxpayer or a dependent</a:t>
            </a:r>
          </a:p>
          <a:p>
            <a:pPr marL="0" indent="0">
              <a:spcBef>
                <a:spcPts val="1800"/>
              </a:spcBef>
              <a:buNone/>
            </a:pPr>
            <a:r>
              <a:rPr lang="en-US" sz="2600" b="1" dirty="0">
                <a:solidFill>
                  <a:srgbClr val="007681"/>
                </a:solidFill>
              </a:rPr>
              <a:t>Be sure to provide:</a:t>
            </a:r>
          </a:p>
          <a:p>
            <a:pPr>
              <a:spcBef>
                <a:spcPts val="1000"/>
              </a:spcBef>
            </a:pPr>
            <a:r>
              <a:rPr lang="en-US" dirty="0"/>
              <a:t>The correct student SSN on Form IT-272, and</a:t>
            </a:r>
          </a:p>
          <a:p>
            <a:pPr>
              <a:spcBef>
                <a:spcPts val="600"/>
              </a:spcBef>
            </a:pPr>
            <a:r>
              <a:rPr lang="en-US" dirty="0"/>
              <a:t>The correct college EIN on Form IT-272</a:t>
            </a:r>
          </a:p>
          <a:p>
            <a:endParaRPr lang="en-US" dirty="0"/>
          </a:p>
          <a:p>
            <a:endParaRPr lang="en-US" dirty="0"/>
          </a:p>
        </p:txBody>
      </p:sp>
    </p:spTree>
    <p:extLst>
      <p:ext uri="{BB962C8B-B14F-4D97-AF65-F5344CB8AC3E}">
        <p14:creationId xmlns:p14="http://schemas.microsoft.com/office/powerpoint/2010/main" val="237310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neric DTF Template (2-16) 04">
  <a:themeElements>
    <a:clrScheme name="DTF Palette">
      <a:dk1>
        <a:sysClr val="windowText" lastClr="000000"/>
      </a:dk1>
      <a:lt1>
        <a:sysClr val="window" lastClr="FFFFFF"/>
      </a:lt1>
      <a:dk2>
        <a:srgbClr val="007681"/>
      </a:dk2>
      <a:lt2>
        <a:srgbClr val="FFD100"/>
      </a:lt2>
      <a:accent1>
        <a:srgbClr val="007681"/>
      </a:accent1>
      <a:accent2>
        <a:srgbClr val="FFD100"/>
      </a:accent2>
      <a:accent3>
        <a:srgbClr val="939598"/>
      </a:accent3>
      <a:accent4>
        <a:srgbClr val="696A6C"/>
      </a:accent4>
      <a:accent5>
        <a:srgbClr val="B7CECF"/>
      </a:accent5>
      <a:accent6>
        <a:srgbClr val="7FA9AE"/>
      </a:accent6>
      <a:hlink>
        <a:srgbClr val="26509F"/>
      </a:hlink>
      <a:folHlink>
        <a:srgbClr val="F7A8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neric DTF Template (2-16) 04">
  <a:themeElements>
    <a:clrScheme name="DTF Palette">
      <a:dk1>
        <a:sysClr val="windowText" lastClr="000000"/>
      </a:dk1>
      <a:lt1>
        <a:sysClr val="window" lastClr="FFFFFF"/>
      </a:lt1>
      <a:dk2>
        <a:srgbClr val="007681"/>
      </a:dk2>
      <a:lt2>
        <a:srgbClr val="FFD100"/>
      </a:lt2>
      <a:accent1>
        <a:srgbClr val="007681"/>
      </a:accent1>
      <a:accent2>
        <a:srgbClr val="FFD100"/>
      </a:accent2>
      <a:accent3>
        <a:srgbClr val="939598"/>
      </a:accent3>
      <a:accent4>
        <a:srgbClr val="696A6C"/>
      </a:accent4>
      <a:accent5>
        <a:srgbClr val="B7CECF"/>
      </a:accent5>
      <a:accent6>
        <a:srgbClr val="7FA9AE"/>
      </a:accent6>
      <a:hlink>
        <a:srgbClr val="26509F"/>
      </a:hlink>
      <a:folHlink>
        <a:srgbClr val="F7A8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F0BD36D91A574683A3511C0EA5A1D1" ma:contentTypeVersion="1" ma:contentTypeDescription="Create a new document." ma:contentTypeScope="" ma:versionID="416bdac8c067208875ddca87f479a7cd">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E0621AE-7FA6-45B8-AD43-516CBB09B3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1D28C7-CCC9-4E40-B94D-A71E4749D236}">
  <ds:schemaRefs>
    <ds:schemaRef ds:uri="http://schemas.microsoft.com/sharepoint/v3/contenttype/forms"/>
  </ds:schemaRefs>
</ds:datastoreItem>
</file>

<file path=customXml/itemProps3.xml><?xml version="1.0" encoding="utf-8"?>
<ds:datastoreItem xmlns:ds="http://schemas.openxmlformats.org/officeDocument/2006/customXml" ds:itemID="{D99C3669-E222-46E5-B0BF-C878F3A319DA}">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40341</TotalTime>
  <Words>16174</Words>
  <Application>Microsoft Office PowerPoint</Application>
  <PresentationFormat>On-screen Show (16:9)</PresentationFormat>
  <Paragraphs>1294</Paragraphs>
  <Slides>142</Slides>
  <Notes>141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142</vt:i4>
      </vt:variant>
    </vt:vector>
  </HeadingPairs>
  <TitlesOfParts>
    <vt:vector size="153" baseType="lpstr">
      <vt:lpstr>Arial</vt:lpstr>
      <vt:lpstr>Arial Black</vt:lpstr>
      <vt:lpstr>Arial-BoldMT</vt:lpstr>
      <vt:lpstr>Calibri</vt:lpstr>
      <vt:lpstr>Google Sans</vt:lpstr>
      <vt:lpstr>Proxima Nova</vt:lpstr>
      <vt:lpstr>Segoe UI</vt:lpstr>
      <vt:lpstr>Times New Roman</vt:lpstr>
      <vt:lpstr>Wingdings</vt:lpstr>
      <vt:lpstr>Generic DTF Template (2-16) 04</vt:lpstr>
      <vt:lpstr>1_Generic DTF Template (2-16) 04</vt:lpstr>
      <vt:lpstr>Income Tax Assistance  Volunteer Training</vt:lpstr>
      <vt:lpstr>Efficiency: Compliance Continuum</vt:lpstr>
      <vt:lpstr>Agenda</vt:lpstr>
      <vt:lpstr>Agenda</vt:lpstr>
      <vt:lpstr>Partner and Volunteer Requirements</vt:lpstr>
      <vt:lpstr>Partner and Volunteer Requirements</vt:lpstr>
      <vt:lpstr>Confidentiality Reminder</vt:lpstr>
      <vt:lpstr>E-file Mandate </vt:lpstr>
      <vt:lpstr>Volunteer Tax Preparer Signature</vt:lpstr>
      <vt:lpstr>Driver License Information Required</vt:lpstr>
      <vt:lpstr>Partner and Volunteer Resources</vt:lpstr>
      <vt:lpstr>Partner and Volunteer Resources</vt:lpstr>
      <vt:lpstr>Training Materials</vt:lpstr>
      <vt:lpstr>Partner Resources: Tax Filer Information </vt:lpstr>
      <vt:lpstr>2024 Free Filing Assistance Volunteer Packet</vt:lpstr>
      <vt:lpstr>2024 Free Filing Assistance Volunteer Packet</vt:lpstr>
      <vt:lpstr>Request Packets and Forms</vt:lpstr>
      <vt:lpstr>TP-301, Income Tax Worksheet</vt:lpstr>
      <vt:lpstr>TP-301, Income Tax Worksheet Updates</vt:lpstr>
      <vt:lpstr>Partner Resource Forms and Publications</vt:lpstr>
      <vt:lpstr>Partner Resources: Self-employed Filers </vt:lpstr>
      <vt:lpstr>Self-employment Resource Center</vt:lpstr>
      <vt:lpstr>Recordkeeping </vt:lpstr>
      <vt:lpstr>Tax Professional Hotline</vt:lpstr>
      <vt:lpstr>2024 Filing and Payment Due Date</vt:lpstr>
      <vt:lpstr>New York State, New York City, and Yonkers Filing Information</vt:lpstr>
      <vt:lpstr>Summary of NYS Income Tax Return</vt:lpstr>
      <vt:lpstr>New York State Residency</vt:lpstr>
      <vt:lpstr>New York State Resident Filing Requirements</vt:lpstr>
      <vt:lpstr>Filing Requirements </vt:lpstr>
      <vt:lpstr>New York State Residency</vt:lpstr>
      <vt:lpstr>Permanent Place of Abode   </vt:lpstr>
      <vt:lpstr>New York Nonresidents</vt:lpstr>
      <vt:lpstr> Telecommuting Rules</vt:lpstr>
      <vt:lpstr>Telecommuting Rules </vt:lpstr>
      <vt:lpstr>New York City or Yonkers Residents  </vt:lpstr>
      <vt:lpstr>Part-Year Residents and Nonresidents </vt:lpstr>
      <vt:lpstr>NEW! Military Service Members </vt:lpstr>
      <vt:lpstr>Federal Income  and Adjustments</vt:lpstr>
      <vt:lpstr>Federal Income and Adjustments </vt:lpstr>
      <vt:lpstr>Addition and Subtraction Modifications</vt:lpstr>
      <vt:lpstr>New York State Modifications</vt:lpstr>
      <vt:lpstr>Form IT-225 </vt:lpstr>
      <vt:lpstr>Common New York State Additions</vt:lpstr>
      <vt:lpstr>414(h) Retirement Contributions  </vt:lpstr>
      <vt:lpstr>414(h) Retirement Contributions </vt:lpstr>
      <vt:lpstr>New York City Flexible Benefits Program (IRC 125)</vt:lpstr>
      <vt:lpstr>New York City Flexible Benefits Program (IRC 125)</vt:lpstr>
      <vt:lpstr>Interest Income and Casualty and Theft Losses </vt:lpstr>
      <vt:lpstr>NYS 529 College Savings Plan Distributions</vt:lpstr>
      <vt:lpstr>NYS 529 College Savings Plan Distributions</vt:lpstr>
      <vt:lpstr>Common New York State Subtractions</vt:lpstr>
      <vt:lpstr>New York State Modifications</vt:lpstr>
      <vt:lpstr>NYS-529 College Savings Program</vt:lpstr>
      <vt:lpstr>New York State Income Modifications</vt:lpstr>
      <vt:lpstr>Discharged or Forgiven Student Loans </vt:lpstr>
      <vt:lpstr>Repayments of Income Reported in Prior Year</vt:lpstr>
      <vt:lpstr>Student Loan Forgiveness Awards </vt:lpstr>
      <vt:lpstr>Other Common NYS Subtractions</vt:lpstr>
      <vt:lpstr>Pensions and Annuities Examples</vt:lpstr>
      <vt:lpstr>Pensions and Annuities</vt:lpstr>
      <vt:lpstr>Pensions and Annuities</vt:lpstr>
      <vt:lpstr>Pension Example 1</vt:lpstr>
      <vt:lpstr>Pension Example 2</vt:lpstr>
      <vt:lpstr>Pension Example 3</vt:lpstr>
      <vt:lpstr>Pension Example 4</vt:lpstr>
      <vt:lpstr>Pension and Annuity Income Resources </vt:lpstr>
      <vt:lpstr>New York State Standard  and Itemized Deductions</vt:lpstr>
      <vt:lpstr>Standard and Itemized Deduction</vt:lpstr>
      <vt:lpstr>2024 Standard Deduction Table </vt:lpstr>
      <vt:lpstr>New York Itemized Deductions</vt:lpstr>
      <vt:lpstr>New York Itemized Deductions Form</vt:lpstr>
      <vt:lpstr>Form 1099-G Information</vt:lpstr>
      <vt:lpstr>New York State Tax Credits</vt:lpstr>
      <vt:lpstr>IT-213, Empire State Child Credit</vt:lpstr>
      <vt:lpstr>IT-213, Empire State Child Credit</vt:lpstr>
      <vt:lpstr>IT-213, Empire State Child Credit</vt:lpstr>
      <vt:lpstr>Qualifying Child </vt:lpstr>
      <vt:lpstr>Qualifying Child (continued)</vt:lpstr>
      <vt:lpstr>Additional Empire State Child Credit Payments</vt:lpstr>
      <vt:lpstr> IT-215, Earned Income Credit (EIC) </vt:lpstr>
      <vt:lpstr> IT-215, Earned Income Credit (EIC) </vt:lpstr>
      <vt:lpstr>Qualifying Child </vt:lpstr>
      <vt:lpstr>IT-209, Noncustodial Parent Earned Income Credit </vt:lpstr>
      <vt:lpstr>IT-209, Noncustodial Parent Earned Income Credit </vt:lpstr>
      <vt:lpstr>IT-209, Noncustodial Parent Earned Income Credit </vt:lpstr>
      <vt:lpstr>IT-214, Claim For Real Property Tax Credit</vt:lpstr>
      <vt:lpstr>IT-214, Claim For Real Property Tax Credit</vt:lpstr>
      <vt:lpstr>IT-214 Definitions</vt:lpstr>
      <vt:lpstr>IT-216, Child And Dependent Care Credit</vt:lpstr>
      <vt:lpstr>IT-216, Child and Dependent Care Credit</vt:lpstr>
      <vt:lpstr>IT-216, Child and Dependent Care Credit</vt:lpstr>
      <vt:lpstr>IT-216, Child And Dependent Care Credit</vt:lpstr>
      <vt:lpstr>IT-216, Child And Dependent Care Credit</vt:lpstr>
      <vt:lpstr>IT-272, College Tuition Credit or Deduction </vt:lpstr>
      <vt:lpstr>IT- 272, College Tuition Credit or Deduction</vt:lpstr>
      <vt:lpstr>IT- 272, College Tuition Credit or Deduction</vt:lpstr>
      <vt:lpstr>IT- 272, College Tuition Credit or Deduction</vt:lpstr>
      <vt:lpstr>IT- 272, College Tuition Credit or Deduction</vt:lpstr>
      <vt:lpstr>IT-245, Claim For Volunteer Firefighter and Ambulance Worker Credit </vt:lpstr>
      <vt:lpstr> IT-249, Claim for Long-Term Care Insurance Credit </vt:lpstr>
      <vt:lpstr> IT-249, Claim for Long-Term Care Insurance Credit </vt:lpstr>
      <vt:lpstr>IT-258, Refundable Nursing Home Credit</vt:lpstr>
      <vt:lpstr>IT-267, Geothermal Energy Systems Credit</vt:lpstr>
      <vt:lpstr>IT-267, Geothermal Energy Systems Credit</vt:lpstr>
      <vt:lpstr>Other Non-Automatic New York Credits </vt:lpstr>
      <vt:lpstr>Partner and Volunteer  Filing Reminders  </vt:lpstr>
      <vt:lpstr>New York State and Local Sales Tax</vt:lpstr>
      <vt:lpstr>Refund Allocation to NYS 529 Accounts  </vt:lpstr>
      <vt:lpstr>Enter Date of Birth </vt:lpstr>
      <vt:lpstr> EITC Dependent Relationships </vt:lpstr>
      <vt:lpstr>Amended Returns and Attachments </vt:lpstr>
      <vt:lpstr>Print All Worksheets</vt:lpstr>
      <vt:lpstr>Unreported Federal Changes</vt:lpstr>
      <vt:lpstr>2024 Questions and Answers</vt:lpstr>
      <vt:lpstr>E-file NY Amended Returns: Question</vt:lpstr>
      <vt:lpstr>E-file NY Amended Returns: Answer</vt:lpstr>
      <vt:lpstr>Request an IPA in TaxSlayer: Question </vt:lpstr>
      <vt:lpstr>Request an IPA in TaxSlayer: Answer</vt:lpstr>
      <vt:lpstr>Tax Department  Notices and Protest Rights </vt:lpstr>
      <vt:lpstr>Request For Information Letter (RFI)</vt:lpstr>
      <vt:lpstr> Respond To A Letter </vt:lpstr>
      <vt:lpstr> Respond To A Letter: Checklists </vt:lpstr>
      <vt:lpstr> Respond To A Letter: Checklists </vt:lpstr>
      <vt:lpstr>Respond To Department Notice </vt:lpstr>
      <vt:lpstr>Respond to Department Notice</vt:lpstr>
      <vt:lpstr>Protest A Department Notice</vt:lpstr>
      <vt:lpstr>Protest Rights</vt:lpstr>
      <vt:lpstr>Tax Department  Programs and Initiatives</vt:lpstr>
      <vt:lpstr>Tax Department Website</vt:lpstr>
      <vt:lpstr>Individual Online Services Account</vt:lpstr>
      <vt:lpstr>Interpretation Services </vt:lpstr>
      <vt:lpstr>Direct File Pilot: Tax Year 2023 </vt:lpstr>
      <vt:lpstr>Direct File: Tax Year 2024</vt:lpstr>
      <vt:lpstr>Installment Payment Agreements (IPA)</vt:lpstr>
      <vt:lpstr>Report Identify Theft</vt:lpstr>
      <vt:lpstr>Identity Theft</vt:lpstr>
      <vt:lpstr>Taxpayer Rights Advocate</vt:lpstr>
      <vt:lpstr>Get Help From the Advocate</vt:lpstr>
      <vt:lpstr>Subscription Services  </vt:lpstr>
      <vt:lpstr>Subscription Services</vt:lpstr>
      <vt:lpstr>PowerPoint Presentation</vt:lpstr>
    </vt:vector>
  </TitlesOfParts>
  <Company>NYSDTF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Presenter Presenter Title</dc:title>
  <dc:creator>t55945</dc:creator>
  <cp:lastModifiedBy>Carlson, Sara B (TAX)</cp:lastModifiedBy>
  <cp:revision>769</cp:revision>
  <cp:lastPrinted>2024-11-26T21:23:05Z</cp:lastPrinted>
  <dcterms:created xsi:type="dcterms:W3CDTF">2016-05-25T15:56:43Z</dcterms:created>
  <dcterms:modified xsi:type="dcterms:W3CDTF">2025-01-21T15:37:56Z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0x01010062F0BD36D91A574683A3511C0EA5A1D1</vt:lpwstr>
  </property>
</Properties>
</file>